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49D6DC-E1CB-4874-BF52-C3407230D20E}" type="datetime1">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654225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701D81-C4B9-4A87-89A7-22E29E6C9200}" type="datetime1">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784859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EE307718-69F7-427E-95A3-C1246AF46913}" type="datetime1">
              <a:rPr lang="en-US" smtClean="0"/>
              <a:t>6/28/2023</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308853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913E51-B7F7-4C24-B8E3-5471755DC0E0}" type="datetime1">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264918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DA91A59F-D956-4598-A3C1-AE72A5387751}" type="datetime1">
              <a:rPr lang="en-US" smtClean="0"/>
              <a:t>6/28/2023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73BAE12-D270-459D-897B-6833652BB167}" type="slidenum">
              <a:rPr lang="en-US" smtClean="0"/>
              <a:t>‹#›</a:t>
            </a:fld>
            <a:endParaRPr lang="en-US" dirty="0"/>
          </a:p>
        </p:txBody>
      </p:sp>
    </p:spTree>
    <p:extLst>
      <p:ext uri="{BB962C8B-B14F-4D97-AF65-F5344CB8AC3E}">
        <p14:creationId xmlns:p14="http://schemas.microsoft.com/office/powerpoint/2010/main" val="17389302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0BBD69-7BD3-4731-8064-242619E92CBE}" type="datetime1">
              <a:rPr lang="en-US" smtClean="0"/>
              <a:t>6/28/2023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030464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BD77D9-239F-488B-9358-023C46BC7084}" type="datetime1">
              <a:rPr lang="en-US" smtClean="0"/>
              <a:t>6/28/2023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635851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E61C24-7140-4FDE-92F3-654C6E2D3C1C}" type="datetime1">
              <a:rPr lang="en-US" smtClean="0"/>
              <a:t>6/28/2023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055487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D6ACF-ECB9-4B5F-A429-08B8AC75E8EF}" type="datetime1">
              <a:rPr lang="en-US" smtClean="0"/>
              <a:t>6/28/2023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841024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8B429B-EE2A-486A-BDB9-0C848B4FAFDD}" type="datetime1">
              <a:rPr lang="en-US" smtClean="0"/>
              <a:t>6/28/2023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4293314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A5FE4A-CB8D-40AB-BFFC-AAF37EA071CB}" type="datetime1">
              <a:rPr lang="en-US" smtClean="0"/>
              <a:t>6/28/2023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125393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C0517C94-3B1E-4991-BED3-41F8B0158A00}" type="datetime1">
              <a:rPr lang="en-US" smtClean="0"/>
              <a:t>6/28/2023</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273BAE12-D270-459D-897B-6833652BB167}" type="slidenum">
              <a:rPr lang="en-US" smtClean="0"/>
              <a:pPr/>
              <a:t>‹#›</a:t>
            </a:fld>
            <a:endParaRPr lang="en-US" dirty="0"/>
          </a:p>
        </p:txBody>
      </p:sp>
    </p:spTree>
    <p:extLst>
      <p:ext uri="{BB962C8B-B14F-4D97-AF65-F5344CB8AC3E}">
        <p14:creationId xmlns:p14="http://schemas.microsoft.com/office/powerpoint/2010/main" val="3196375694"/>
      </p:ext>
    </p:extLst>
  </p:cSld>
  <p:clrMap bg1="dk1" tx1="lt1" bg2="dk2"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20" name="Picture 3" descr="Aesthetic liquid watercolor and ink">
            <a:extLst>
              <a:ext uri="{FF2B5EF4-FFF2-40B4-BE49-F238E27FC236}">
                <a16:creationId xmlns:a16="http://schemas.microsoft.com/office/drawing/2014/main" id="{B164CE45-109A-E474-6DCC-8D8CB3FDDB37}"/>
              </a:ext>
            </a:extLst>
          </p:cNvPr>
          <p:cNvPicPr>
            <a:picLocks noChangeAspect="1"/>
          </p:cNvPicPr>
          <p:nvPr/>
        </p:nvPicPr>
        <p:blipFill rotWithShape="1">
          <a:blip r:embed="rId2">
            <a:duotone>
              <a:schemeClr val="bg2">
                <a:shade val="45000"/>
                <a:satMod val="135000"/>
              </a:schemeClr>
              <a:prstClr val="white"/>
            </a:duotone>
            <a:alphaModFix amt="40000"/>
          </a:blip>
          <a:srcRect t="2698" b="5839"/>
          <a:stretch/>
        </p:blipFill>
        <p:spPr>
          <a:xfrm>
            <a:off x="-172974" y="10"/>
            <a:ext cx="12192000" cy="6857990"/>
          </a:xfrm>
          <a:prstGeom prst="rect">
            <a:avLst/>
          </a:prstGeom>
        </p:spPr>
      </p:pic>
      <p:sp>
        <p:nvSpPr>
          <p:cNvPr id="2" name="Title 1">
            <a:extLst>
              <a:ext uri="{FF2B5EF4-FFF2-40B4-BE49-F238E27FC236}">
                <a16:creationId xmlns:a16="http://schemas.microsoft.com/office/drawing/2014/main" id="{0A6789F2-A013-8340-1A53-7E18FE80B692}"/>
              </a:ext>
            </a:extLst>
          </p:cNvPr>
          <p:cNvSpPr>
            <a:spLocks noGrp="1"/>
          </p:cNvSpPr>
          <p:nvPr>
            <p:ph type="ctrTitle"/>
          </p:nvPr>
        </p:nvSpPr>
        <p:spPr>
          <a:xfrm>
            <a:off x="365759" y="2790825"/>
            <a:ext cx="11245216" cy="933888"/>
          </a:xfrm>
        </p:spPr>
        <p:txBody>
          <a:bodyPr>
            <a:normAutofit fontScale="90000"/>
          </a:bodyPr>
          <a:lstStyle/>
          <a:p>
            <a:r>
              <a:rPr lang="en-US" dirty="0">
                <a:solidFill>
                  <a:srgbClr val="473C58"/>
                </a:solidFill>
              </a:rPr>
              <a:t>PRINCIPLES IN SERVING THE LORD</a:t>
            </a:r>
            <a:br>
              <a:rPr lang="en-US" dirty="0">
                <a:solidFill>
                  <a:srgbClr val="473C58"/>
                </a:solidFill>
              </a:rPr>
            </a:br>
            <a:endParaRPr lang="en-US" dirty="0">
              <a:solidFill>
                <a:srgbClr val="473C58"/>
              </a:solidFill>
            </a:endParaRPr>
          </a:p>
        </p:txBody>
      </p:sp>
      <p:sp>
        <p:nvSpPr>
          <p:cNvPr id="3" name="Subtitle 2">
            <a:extLst>
              <a:ext uri="{FF2B5EF4-FFF2-40B4-BE49-F238E27FC236}">
                <a16:creationId xmlns:a16="http://schemas.microsoft.com/office/drawing/2014/main" id="{FA503CAE-1871-53A7-C58E-A0F2A685CB59}"/>
              </a:ext>
            </a:extLst>
          </p:cNvPr>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3552620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FAFCC-F2A3-C958-6178-240993E23330}"/>
              </a:ext>
            </a:extLst>
          </p:cNvPr>
          <p:cNvSpPr>
            <a:spLocks noGrp="1"/>
          </p:cNvSpPr>
          <p:nvPr>
            <p:ph type="title"/>
          </p:nvPr>
        </p:nvSpPr>
        <p:spPr/>
        <p:txBody>
          <a:bodyPr/>
          <a:lstStyle/>
          <a:p>
            <a:r>
              <a:rPr lang="en-US" b="1" dirty="0">
                <a:solidFill>
                  <a:schemeClr val="bg1"/>
                </a:solidFill>
              </a:rPr>
              <a:t>IV- THE PRIORITIES IN THE MINISTRY</a:t>
            </a:r>
          </a:p>
        </p:txBody>
      </p:sp>
      <p:sp>
        <p:nvSpPr>
          <p:cNvPr id="3" name="Content Placeholder 2">
            <a:extLst>
              <a:ext uri="{FF2B5EF4-FFF2-40B4-BE49-F238E27FC236}">
                <a16:creationId xmlns:a16="http://schemas.microsoft.com/office/drawing/2014/main" id="{93E10EC7-F82D-2071-1178-0EC4CB9DAC6F}"/>
              </a:ext>
            </a:extLst>
          </p:cNvPr>
          <p:cNvSpPr>
            <a:spLocks noGrp="1"/>
          </p:cNvSpPr>
          <p:nvPr>
            <p:ph idx="1"/>
          </p:nvPr>
        </p:nvSpPr>
        <p:spPr>
          <a:xfrm>
            <a:off x="0" y="2011680"/>
            <a:ext cx="12192000" cy="4846320"/>
          </a:xfrm>
        </p:spPr>
        <p:txBody>
          <a:bodyPr/>
          <a:lstStyle/>
          <a:p>
            <a:pPr marL="0" indent="0">
              <a:buNone/>
            </a:pPr>
            <a:r>
              <a:rPr lang="en-US" sz="2400" b="1" dirty="0">
                <a:solidFill>
                  <a:schemeClr val="bg1"/>
                </a:solidFill>
              </a:rPr>
              <a:t>The Last words of Jesus Christ to his disciples were:</a:t>
            </a:r>
          </a:p>
          <a:p>
            <a:pPr marL="0" indent="0">
              <a:buNone/>
            </a:pPr>
            <a:endParaRPr lang="en-US" sz="2400" dirty="0"/>
          </a:p>
          <a:p>
            <a:pPr marL="0" indent="0">
              <a:buNone/>
            </a:pPr>
            <a:endParaRPr lang="en-US" dirty="0"/>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id="{33B1AA49-887A-A593-AA5A-06AE1D1F7845}"/>
              </a:ext>
            </a:extLst>
          </p:cNvPr>
          <p:cNvPicPr>
            <a:picLocks noChangeAspect="1"/>
          </p:cNvPicPr>
          <p:nvPr/>
        </p:nvPicPr>
        <p:blipFill>
          <a:blip r:embed="rId2"/>
          <a:stretch>
            <a:fillRect/>
          </a:stretch>
        </p:blipFill>
        <p:spPr>
          <a:xfrm>
            <a:off x="7454084" y="1890264"/>
            <a:ext cx="4489100" cy="4874430"/>
          </a:xfrm>
          <a:prstGeom prst="rect">
            <a:avLst/>
          </a:prstGeom>
        </p:spPr>
      </p:pic>
      <p:sp>
        <p:nvSpPr>
          <p:cNvPr id="7" name="TextBox 6">
            <a:extLst>
              <a:ext uri="{FF2B5EF4-FFF2-40B4-BE49-F238E27FC236}">
                <a16:creationId xmlns:a16="http://schemas.microsoft.com/office/drawing/2014/main" id="{F1372239-DF1A-5F93-C801-5FB4726C64B2}"/>
              </a:ext>
            </a:extLst>
          </p:cNvPr>
          <p:cNvSpPr txBox="1"/>
          <p:nvPr/>
        </p:nvSpPr>
        <p:spPr>
          <a:xfrm>
            <a:off x="67111" y="2692865"/>
            <a:ext cx="7138157" cy="3416320"/>
          </a:xfrm>
          <a:prstGeom prst="rect">
            <a:avLst/>
          </a:prstGeom>
          <a:noFill/>
        </p:spPr>
        <p:txBody>
          <a:bodyPr wrap="square">
            <a:spAutoFit/>
          </a:bodyPr>
          <a:lstStyle/>
          <a:p>
            <a:r>
              <a:rPr lang="en-US" sz="3600" b="1" i="0" dirty="0">
                <a:solidFill>
                  <a:srgbClr val="FF0000"/>
                </a:solidFill>
                <a:effectLst/>
              </a:rPr>
              <a:t>But you shall receive power when the Holy Spirit has come upon you; and you shall be witnesses to Me in </a:t>
            </a:r>
            <a:r>
              <a:rPr lang="en-US" sz="3600" b="1" i="0" u="sng" dirty="0">
                <a:solidFill>
                  <a:srgbClr val="FF0000"/>
                </a:solidFill>
                <a:effectLst/>
              </a:rPr>
              <a:t>Jerusalem</a:t>
            </a:r>
            <a:r>
              <a:rPr lang="en-US" sz="3600" b="1" i="0" dirty="0">
                <a:solidFill>
                  <a:srgbClr val="FF0000"/>
                </a:solidFill>
                <a:effectLst/>
              </a:rPr>
              <a:t>, and in all </a:t>
            </a:r>
            <a:r>
              <a:rPr lang="en-US" sz="3600" b="1" i="0" u="sng" dirty="0">
                <a:solidFill>
                  <a:srgbClr val="FF0000"/>
                </a:solidFill>
                <a:effectLst/>
              </a:rPr>
              <a:t>Judea</a:t>
            </a:r>
            <a:r>
              <a:rPr lang="en-US" sz="3600" b="1" i="0" dirty="0">
                <a:solidFill>
                  <a:srgbClr val="FF0000"/>
                </a:solidFill>
                <a:effectLst/>
              </a:rPr>
              <a:t> and </a:t>
            </a:r>
            <a:r>
              <a:rPr lang="en-US" sz="3600" b="1" i="0" u="sng" dirty="0">
                <a:solidFill>
                  <a:srgbClr val="FF0000"/>
                </a:solidFill>
                <a:effectLst/>
              </a:rPr>
              <a:t>Samaria</a:t>
            </a:r>
            <a:r>
              <a:rPr lang="en-US" sz="3600" b="1" i="0" dirty="0">
                <a:solidFill>
                  <a:srgbClr val="FF0000"/>
                </a:solidFill>
                <a:effectLst/>
              </a:rPr>
              <a:t>, and to the </a:t>
            </a:r>
            <a:r>
              <a:rPr lang="en-US" sz="3600" b="1" i="0" u="sng" dirty="0">
                <a:solidFill>
                  <a:srgbClr val="FF0000"/>
                </a:solidFill>
                <a:effectLst/>
              </a:rPr>
              <a:t>end of the earth</a:t>
            </a:r>
            <a:r>
              <a:rPr lang="en-US" sz="3600" b="1" i="0" dirty="0">
                <a:solidFill>
                  <a:srgbClr val="FF0000"/>
                </a:solidFill>
                <a:effectLst/>
              </a:rPr>
              <a:t>.” </a:t>
            </a:r>
            <a:r>
              <a:rPr lang="en-US" sz="3600" b="0" i="0" dirty="0">
                <a:solidFill>
                  <a:srgbClr val="000000"/>
                </a:solidFill>
                <a:effectLst/>
              </a:rPr>
              <a:t>Acts 1:8</a:t>
            </a:r>
            <a:endParaRPr lang="en-US" sz="3600" dirty="0"/>
          </a:p>
        </p:txBody>
      </p:sp>
    </p:spTree>
    <p:extLst>
      <p:ext uri="{BB962C8B-B14F-4D97-AF65-F5344CB8AC3E}">
        <p14:creationId xmlns:p14="http://schemas.microsoft.com/office/powerpoint/2010/main" val="3358716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579DF4-F8FD-454F-0F3D-FB4E20268EE5}"/>
              </a:ext>
            </a:extLst>
          </p:cNvPr>
          <p:cNvSpPr txBox="1"/>
          <p:nvPr/>
        </p:nvSpPr>
        <p:spPr>
          <a:xfrm>
            <a:off x="100669" y="75501"/>
            <a:ext cx="11996256" cy="9048631"/>
          </a:xfrm>
          <a:prstGeom prst="rect">
            <a:avLst/>
          </a:prstGeom>
          <a:noFill/>
        </p:spPr>
        <p:txBody>
          <a:bodyPr wrap="square">
            <a:spAutoFit/>
          </a:bodyPr>
          <a:lstStyle/>
          <a:p>
            <a:r>
              <a:rPr lang="en-US" sz="2400" b="1" u="sng" dirty="0">
                <a:solidFill>
                  <a:srgbClr val="FF0000"/>
                </a:solidFill>
              </a:rPr>
              <a:t>1- Jerusalem: </a:t>
            </a:r>
            <a:r>
              <a:rPr lang="en-US" sz="2400" dirty="0">
                <a:solidFill>
                  <a:schemeClr val="bg1"/>
                </a:solidFill>
              </a:rPr>
              <a:t>Being the city of the Great King that has the altar, it suggests that the heart and the spiritual life of the person, is the altar of the Lord. It means that I should take care of my spiritual life and my eternity first. So, the person continues his service with constant repentance, confession and receiving of the Holy Communion for the salvation of his soul.</a:t>
            </a:r>
          </a:p>
          <a:p>
            <a:endParaRPr lang="en-US" sz="2400" dirty="0"/>
          </a:p>
          <a:p>
            <a:r>
              <a:rPr lang="en-US" sz="2400" b="1" u="sng" dirty="0">
                <a:solidFill>
                  <a:srgbClr val="FF0000"/>
                </a:solidFill>
              </a:rPr>
              <a:t>2- Judea: </a:t>
            </a:r>
            <a:r>
              <a:rPr lang="en-US" sz="2400" dirty="0">
                <a:solidFill>
                  <a:schemeClr val="bg1"/>
                </a:solidFill>
              </a:rPr>
              <a:t>The Jews are the nation to whom Christ came, but they rejected him. The testimony in Judea is the ministry of the servant in his own house, with his family and the small community he lives in. “</a:t>
            </a:r>
            <a:r>
              <a:rPr lang="en-US" sz="2400" b="1" dirty="0">
                <a:solidFill>
                  <a:srgbClr val="FF0000"/>
                </a:solidFill>
              </a:rPr>
              <a:t>But if anyone does not provide for his own, and especially for those of his household, he has denied the faith and is worse than an unbeliever</a:t>
            </a:r>
            <a:r>
              <a:rPr lang="en-US" sz="2400" dirty="0">
                <a:solidFill>
                  <a:schemeClr val="bg1"/>
                </a:solidFill>
              </a:rPr>
              <a:t>”  Timothy 5:8. </a:t>
            </a:r>
          </a:p>
          <a:p>
            <a:endParaRPr lang="en-US" sz="2400" dirty="0"/>
          </a:p>
          <a:p>
            <a:r>
              <a:rPr lang="en-US" sz="2400" b="1" u="sng" dirty="0">
                <a:solidFill>
                  <a:srgbClr val="FF0000"/>
                </a:solidFill>
              </a:rPr>
              <a:t>3- Samaria: </a:t>
            </a:r>
            <a:r>
              <a:rPr lang="en-US" sz="2400" dirty="0">
                <a:solidFill>
                  <a:schemeClr val="bg1"/>
                </a:solidFill>
              </a:rPr>
              <a:t>Samaria was a mixture of Jews and atheists. The testimony in Samaria represents the ministry of the servant amidst the diligent believers and the weaker souls</a:t>
            </a:r>
          </a:p>
          <a:p>
            <a:endParaRPr lang="en-US" sz="2400" dirty="0"/>
          </a:p>
          <a:p>
            <a:r>
              <a:rPr lang="en-US" sz="2400" b="1" u="sng" dirty="0">
                <a:solidFill>
                  <a:srgbClr val="FF0000"/>
                </a:solidFill>
              </a:rPr>
              <a:t>4- The end of the earth: </a:t>
            </a:r>
            <a:r>
              <a:rPr lang="en-US" sz="2400" dirty="0">
                <a:solidFill>
                  <a:schemeClr val="bg1"/>
                </a:solidFill>
              </a:rPr>
              <a:t>It is preaching among the other religions and those who have no religion. ”</a:t>
            </a:r>
            <a:r>
              <a:rPr lang="en-US" sz="2400" b="1" dirty="0">
                <a:solidFill>
                  <a:srgbClr val="FF0000"/>
                </a:solidFill>
              </a:rPr>
              <a:t>How beautiful are the feet of those who preach the gospel of peace, who bring glad tidings of good things</a:t>
            </a:r>
            <a:r>
              <a:rPr lang="en-US" sz="2400" dirty="0">
                <a:solidFill>
                  <a:schemeClr val="bg1"/>
                </a:solidFill>
              </a:rPr>
              <a:t>” Romans 1</a:t>
            </a:r>
            <a:endParaRPr lang="en-US" sz="2400" dirty="0">
              <a:solidFill>
                <a:srgbClr val="FF0000"/>
              </a:solidFill>
            </a:endParaRP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058211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F2680-3F7C-5F44-FF53-1877ABBF67E6}"/>
              </a:ext>
            </a:extLst>
          </p:cNvPr>
          <p:cNvSpPr>
            <a:spLocks noGrp="1"/>
          </p:cNvSpPr>
          <p:nvPr>
            <p:ph type="title"/>
          </p:nvPr>
        </p:nvSpPr>
        <p:spPr>
          <a:xfrm>
            <a:off x="310393" y="284176"/>
            <a:ext cx="11400638" cy="1508760"/>
          </a:xfrm>
        </p:spPr>
        <p:txBody>
          <a:bodyPr>
            <a:normAutofit fontScale="90000"/>
          </a:bodyPr>
          <a:lstStyle/>
          <a:p>
            <a:r>
              <a:rPr lang="en-US" b="1" dirty="0">
                <a:solidFill>
                  <a:schemeClr val="bg1"/>
                </a:solidFill>
              </a:rPr>
              <a:t>Specific steps in preparing the Youth for the Service:</a:t>
            </a:r>
            <a:br>
              <a:rPr lang="en-US" dirty="0"/>
            </a:br>
            <a:endParaRPr lang="en-US" dirty="0"/>
          </a:p>
        </p:txBody>
      </p:sp>
      <p:sp>
        <p:nvSpPr>
          <p:cNvPr id="3" name="Content Placeholder 2">
            <a:extLst>
              <a:ext uri="{FF2B5EF4-FFF2-40B4-BE49-F238E27FC236}">
                <a16:creationId xmlns:a16="http://schemas.microsoft.com/office/drawing/2014/main" id="{3C493A91-DAC7-7893-2946-CA000AF4144C}"/>
              </a:ext>
            </a:extLst>
          </p:cNvPr>
          <p:cNvSpPr>
            <a:spLocks noGrp="1"/>
          </p:cNvSpPr>
          <p:nvPr>
            <p:ph idx="1"/>
          </p:nvPr>
        </p:nvSpPr>
        <p:spPr>
          <a:xfrm>
            <a:off x="184558" y="2011679"/>
            <a:ext cx="11895589" cy="4733069"/>
          </a:xfrm>
        </p:spPr>
        <p:txBody>
          <a:bodyPr>
            <a:normAutofit/>
          </a:bodyPr>
          <a:lstStyle/>
          <a:p>
            <a:pPr marL="0" indent="0">
              <a:buNone/>
            </a:pPr>
            <a:r>
              <a:rPr lang="en-US" dirty="0">
                <a:solidFill>
                  <a:schemeClr val="bg1"/>
                </a:solidFill>
              </a:rPr>
              <a:t>1) The youth must experience the relationship with Christ in their personal life through their continual confession, repentance, receiving of the Holy Communion, spiritual readings, and attending church regularly.</a:t>
            </a:r>
          </a:p>
          <a:p>
            <a:pPr marL="0" indent="0">
              <a:buNone/>
            </a:pPr>
            <a:r>
              <a:rPr lang="en-US" dirty="0">
                <a:solidFill>
                  <a:schemeClr val="bg1"/>
                </a:solidFill>
              </a:rPr>
              <a:t>2) The youth must start their service by simple jobs and not to hasten to taking teaching or controlling positions in the church. A youth may serve in the social activities, the library, taking care of the church building etc.. If he was blessed by being a deacon, he should enjoy the beauty of the hymns and the service in self-denial.</a:t>
            </a:r>
          </a:p>
          <a:p>
            <a:pPr marL="0" indent="0">
              <a:buNone/>
            </a:pPr>
            <a:r>
              <a:rPr lang="en-US" dirty="0">
                <a:solidFill>
                  <a:schemeClr val="bg1"/>
                </a:solidFill>
              </a:rPr>
              <a:t>3) A youth should always be careful of his salvation and should behave properly among his family and friends at school or work.</a:t>
            </a:r>
          </a:p>
          <a:p>
            <a:pPr marL="0" indent="0">
              <a:buNone/>
            </a:pPr>
            <a:r>
              <a:rPr lang="en-US" dirty="0">
                <a:solidFill>
                  <a:schemeClr val="bg1"/>
                </a:solidFill>
              </a:rPr>
              <a:t>4) Then the youth will evolve in love, disregarding the ego and love of self, and start serving the sick and the disabled and needy.</a:t>
            </a:r>
          </a:p>
          <a:p>
            <a:pPr marL="0" indent="0">
              <a:buNone/>
            </a:pPr>
            <a:r>
              <a:rPr lang="en-US" dirty="0">
                <a:solidFill>
                  <a:schemeClr val="bg1"/>
                </a:solidFill>
              </a:rPr>
              <a:t>5) A youth will gradually start, according to the Lord‘s gift for him, teaching a small class of Sunday school. Then to a larger class if God permits and lastly, the youth service or any other services.</a:t>
            </a:r>
          </a:p>
        </p:txBody>
      </p:sp>
    </p:spTree>
    <p:extLst>
      <p:ext uri="{BB962C8B-B14F-4D97-AF65-F5344CB8AC3E}">
        <p14:creationId xmlns:p14="http://schemas.microsoft.com/office/powerpoint/2010/main" val="2071753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7" name="Rectangle 2056">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59" name="Rectangle 2058">
            <a:extLst>
              <a:ext uri="{FF2B5EF4-FFF2-40B4-BE49-F238E27FC236}">
                <a16:creationId xmlns:a16="http://schemas.microsoft.com/office/drawing/2014/main" id="{4E59D7C1-6E25-48C3-B420-ED45FFDB7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7262" y="0"/>
            <a:ext cx="606473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1" name="Rectangle 2060">
            <a:extLst>
              <a:ext uri="{FF2B5EF4-FFF2-40B4-BE49-F238E27FC236}">
                <a16:creationId xmlns:a16="http://schemas.microsoft.com/office/drawing/2014/main" id="{6374EBE0-04D0-42B1-93D5-4FC7C9EBA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9691" y="2054942"/>
            <a:ext cx="6072309" cy="1828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998942-4FEE-5D3B-0B4D-FF2CB8C33288}"/>
              </a:ext>
            </a:extLst>
          </p:cNvPr>
          <p:cNvSpPr>
            <a:spLocks noGrp="1"/>
          </p:cNvSpPr>
          <p:nvPr>
            <p:ph type="title"/>
          </p:nvPr>
        </p:nvSpPr>
        <p:spPr>
          <a:xfrm>
            <a:off x="6449950" y="2194560"/>
            <a:ext cx="5418961" cy="1739347"/>
          </a:xfrm>
        </p:spPr>
        <p:txBody>
          <a:bodyPr vert="horz" lIns="91440" tIns="45720" rIns="91440" bIns="45720" rtlCol="0" anchor="ctr">
            <a:normAutofit/>
          </a:bodyPr>
          <a:lstStyle/>
          <a:p>
            <a:pPr algn="ctr">
              <a:lnSpc>
                <a:spcPct val="80000"/>
              </a:lnSpc>
            </a:pPr>
            <a:r>
              <a:rPr lang="en-US" sz="6000" b="1" spc="150">
                <a:solidFill>
                  <a:schemeClr val="tx2"/>
                </a:solidFill>
              </a:rPr>
              <a:t>Questions?</a:t>
            </a:r>
          </a:p>
        </p:txBody>
      </p:sp>
      <p:sp>
        <p:nvSpPr>
          <p:cNvPr id="2063" name="Rectangle 2062">
            <a:extLst>
              <a:ext uri="{FF2B5EF4-FFF2-40B4-BE49-F238E27FC236}">
                <a16:creationId xmlns:a16="http://schemas.microsoft.com/office/drawing/2014/main" id="{E1EAEB6D-60FF-455D-B8CC-2AC963CE03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25497" cy="6858000"/>
          </a:xfrm>
          <a:prstGeom prst="rect">
            <a:avLst/>
          </a:prstGeom>
          <a:solidFill>
            <a:schemeClr val="bg1"/>
          </a:solidFill>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solidFill>
                <a:schemeClr val="tx2"/>
              </a:solidFill>
            </a:endParaRPr>
          </a:p>
        </p:txBody>
      </p:sp>
      <p:pic>
        <p:nvPicPr>
          <p:cNvPr id="2052" name="Picture 4" descr="The abuse of question marks — #67 | by Jon Jackson | 100 Naked Words |  Medium">
            <a:extLst>
              <a:ext uri="{FF2B5EF4-FFF2-40B4-BE49-F238E27FC236}">
                <a16:creationId xmlns:a16="http://schemas.microsoft.com/office/drawing/2014/main" id="{5A7A75ED-B0F1-0457-1BF9-6302F3D4C3D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4275" y="1589099"/>
            <a:ext cx="4851141" cy="3638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496278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EED4295-41C6-A2F9-56B3-687C3CFDE96D}"/>
              </a:ext>
            </a:extLst>
          </p:cNvPr>
          <p:cNvPicPr>
            <a:picLocks noChangeAspect="1"/>
          </p:cNvPicPr>
          <p:nvPr/>
        </p:nvPicPr>
        <p:blipFill>
          <a:blip r:embed="rId2"/>
          <a:stretch>
            <a:fillRect/>
          </a:stretch>
        </p:blipFill>
        <p:spPr>
          <a:xfrm>
            <a:off x="1612003" y="401398"/>
            <a:ext cx="6916177" cy="1241355"/>
          </a:xfrm>
          <a:prstGeom prst="rect">
            <a:avLst/>
          </a:prstGeom>
        </p:spPr>
      </p:pic>
      <p:pic>
        <p:nvPicPr>
          <p:cNvPr id="5" name="Picture 4">
            <a:extLst>
              <a:ext uri="{FF2B5EF4-FFF2-40B4-BE49-F238E27FC236}">
                <a16:creationId xmlns:a16="http://schemas.microsoft.com/office/drawing/2014/main" id="{6AC9D20A-47AB-BC76-3BE9-E5FD5584D687}"/>
              </a:ext>
            </a:extLst>
          </p:cNvPr>
          <p:cNvPicPr>
            <a:picLocks noChangeAspect="1"/>
          </p:cNvPicPr>
          <p:nvPr/>
        </p:nvPicPr>
        <p:blipFill>
          <a:blip r:embed="rId3"/>
          <a:stretch>
            <a:fillRect/>
          </a:stretch>
        </p:blipFill>
        <p:spPr>
          <a:xfrm>
            <a:off x="1531375" y="1462590"/>
            <a:ext cx="7730398" cy="1066892"/>
          </a:xfrm>
          <a:prstGeom prst="rect">
            <a:avLst/>
          </a:prstGeom>
        </p:spPr>
      </p:pic>
      <p:pic>
        <p:nvPicPr>
          <p:cNvPr id="9" name="Picture 8">
            <a:extLst>
              <a:ext uri="{FF2B5EF4-FFF2-40B4-BE49-F238E27FC236}">
                <a16:creationId xmlns:a16="http://schemas.microsoft.com/office/drawing/2014/main" id="{23DEC242-1AD4-F0EE-0FC5-DC76D91D265E}"/>
              </a:ext>
            </a:extLst>
          </p:cNvPr>
          <p:cNvPicPr>
            <a:picLocks noChangeAspect="1"/>
          </p:cNvPicPr>
          <p:nvPr/>
        </p:nvPicPr>
        <p:blipFill>
          <a:blip r:embed="rId4"/>
          <a:stretch>
            <a:fillRect/>
          </a:stretch>
        </p:blipFill>
        <p:spPr>
          <a:xfrm>
            <a:off x="1531375" y="2320622"/>
            <a:ext cx="6754953" cy="963251"/>
          </a:xfrm>
          <a:prstGeom prst="rect">
            <a:avLst/>
          </a:prstGeom>
        </p:spPr>
      </p:pic>
      <p:pic>
        <p:nvPicPr>
          <p:cNvPr id="11" name="Picture 10">
            <a:extLst>
              <a:ext uri="{FF2B5EF4-FFF2-40B4-BE49-F238E27FC236}">
                <a16:creationId xmlns:a16="http://schemas.microsoft.com/office/drawing/2014/main" id="{79596786-6690-0026-A6CC-014C81B285BC}"/>
              </a:ext>
            </a:extLst>
          </p:cNvPr>
          <p:cNvPicPr>
            <a:picLocks noChangeAspect="1"/>
          </p:cNvPicPr>
          <p:nvPr/>
        </p:nvPicPr>
        <p:blipFill>
          <a:blip r:embed="rId5"/>
          <a:stretch>
            <a:fillRect/>
          </a:stretch>
        </p:blipFill>
        <p:spPr>
          <a:xfrm>
            <a:off x="1531375" y="3261627"/>
            <a:ext cx="8967993" cy="1066892"/>
          </a:xfrm>
          <a:prstGeom prst="rect">
            <a:avLst/>
          </a:prstGeom>
        </p:spPr>
      </p:pic>
    </p:spTree>
    <p:extLst>
      <p:ext uri="{BB962C8B-B14F-4D97-AF65-F5344CB8AC3E}">
        <p14:creationId xmlns:p14="http://schemas.microsoft.com/office/powerpoint/2010/main" val="3629828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ppt_w</p:attrName>
                                        </p:attrNameLst>
                                      </p:cBhvr>
                                      <p:tavLst>
                                        <p:tav tm="0" fmla="#ppt_w*sin(2.5*pi*$)">
                                          <p:val>
                                            <p:fltVal val="0"/>
                                          </p:val>
                                        </p:tav>
                                        <p:tav tm="100000">
                                          <p:val>
                                            <p:fltVal val="1"/>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2000"/>
                                        <p:tgtEl>
                                          <p:spTgt spid="9"/>
                                        </p:tgtEl>
                                      </p:cBhvr>
                                    </p:animEffect>
                                    <p:anim calcmode="lin" valueType="num">
                                      <p:cBhvr>
                                        <p:cTn id="22" dur="2000" fill="hold"/>
                                        <p:tgtEl>
                                          <p:spTgt spid="9"/>
                                        </p:tgtEl>
                                        <p:attrNameLst>
                                          <p:attrName>ppt_w</p:attrName>
                                        </p:attrNameLst>
                                      </p:cBhvr>
                                      <p:tavLst>
                                        <p:tav tm="0" fmla="#ppt_w*sin(2.5*pi*$)">
                                          <p:val>
                                            <p:fltVal val="0"/>
                                          </p:val>
                                        </p:tav>
                                        <p:tav tm="100000">
                                          <p:val>
                                            <p:fltVal val="1"/>
                                          </p:val>
                                        </p:tav>
                                      </p:tavLst>
                                    </p:anim>
                                    <p:anim calcmode="lin" valueType="num">
                                      <p:cBhvr>
                                        <p:cTn id="23"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2000"/>
                                        <p:tgtEl>
                                          <p:spTgt spid="11"/>
                                        </p:tgtEl>
                                      </p:cBhvr>
                                    </p:animEffect>
                                    <p:anim calcmode="lin" valueType="num">
                                      <p:cBhvr>
                                        <p:cTn id="29" dur="2000" fill="hold"/>
                                        <p:tgtEl>
                                          <p:spTgt spid="11"/>
                                        </p:tgtEl>
                                        <p:attrNameLst>
                                          <p:attrName>ppt_w</p:attrName>
                                        </p:attrNameLst>
                                      </p:cBhvr>
                                      <p:tavLst>
                                        <p:tav tm="0" fmla="#ppt_w*sin(2.5*pi*$)">
                                          <p:val>
                                            <p:fltVal val="0"/>
                                          </p:val>
                                        </p:tav>
                                        <p:tav tm="100000">
                                          <p:val>
                                            <p:fltVal val="1"/>
                                          </p:val>
                                        </p:tav>
                                      </p:tavLst>
                                    </p:anim>
                                    <p:anim calcmode="lin" valueType="num">
                                      <p:cBhvr>
                                        <p:cTn id="30" dur="2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15FCB-A6E7-FDAD-9CCD-206CAFE400B8}"/>
              </a:ext>
            </a:extLst>
          </p:cNvPr>
          <p:cNvSpPr>
            <a:spLocks noGrp="1"/>
          </p:cNvSpPr>
          <p:nvPr>
            <p:ph type="title"/>
          </p:nvPr>
        </p:nvSpPr>
        <p:spPr>
          <a:xfrm>
            <a:off x="2357307" y="284176"/>
            <a:ext cx="8629692" cy="1508760"/>
          </a:xfrm>
        </p:spPr>
        <p:txBody>
          <a:bodyPr/>
          <a:lstStyle/>
          <a:p>
            <a:r>
              <a:rPr lang="en-US" b="1" dirty="0">
                <a:solidFill>
                  <a:schemeClr val="bg1"/>
                </a:solidFill>
              </a:rPr>
              <a:t>I-The Desire and the Motive</a:t>
            </a:r>
          </a:p>
        </p:txBody>
      </p:sp>
      <p:sp>
        <p:nvSpPr>
          <p:cNvPr id="3" name="Content Placeholder 2">
            <a:extLst>
              <a:ext uri="{FF2B5EF4-FFF2-40B4-BE49-F238E27FC236}">
                <a16:creationId xmlns:a16="http://schemas.microsoft.com/office/drawing/2014/main" id="{840BBCA2-1CEF-D9E0-680C-E975D8BED42B}"/>
              </a:ext>
            </a:extLst>
          </p:cNvPr>
          <p:cNvSpPr>
            <a:spLocks noGrp="1"/>
          </p:cNvSpPr>
          <p:nvPr>
            <p:ph idx="1"/>
          </p:nvPr>
        </p:nvSpPr>
        <p:spPr>
          <a:xfrm>
            <a:off x="755010" y="1943100"/>
            <a:ext cx="10729518" cy="4759703"/>
          </a:xfrm>
        </p:spPr>
        <p:txBody>
          <a:bodyPr>
            <a:noAutofit/>
          </a:bodyPr>
          <a:lstStyle/>
          <a:p>
            <a:pPr marL="0" indent="0">
              <a:buNone/>
            </a:pPr>
            <a:r>
              <a:rPr lang="en-US" sz="3600" dirty="0">
                <a:solidFill>
                  <a:schemeClr val="bg1"/>
                </a:solidFill>
              </a:rPr>
              <a:t>The service of the Lord is not about positions but about taking the last place. It is similar, to the Lord‘s service when he washed the Disciples‘ feet. </a:t>
            </a:r>
          </a:p>
          <a:p>
            <a:pPr marL="0" indent="0">
              <a:buNone/>
            </a:pPr>
            <a:r>
              <a:rPr lang="en-US" sz="3600" dirty="0">
                <a:solidFill>
                  <a:schemeClr val="bg1"/>
                </a:solidFill>
              </a:rPr>
              <a:t>It is because of these examples which come across many priests in their service, and because I know of many who have such thoughts, that I present to you some of the principles in the service, praying to the Lord that it becomes a source of blessing to many and to me also.</a:t>
            </a:r>
          </a:p>
          <a:p>
            <a:pPr marL="0" indent="0">
              <a:buNone/>
            </a:pPr>
            <a:endParaRPr lang="en-US" sz="3600" dirty="0">
              <a:solidFill>
                <a:schemeClr val="bg1"/>
              </a:solidFill>
            </a:endParaRPr>
          </a:p>
          <a:p>
            <a:pPr marL="0" indent="0">
              <a:buNone/>
            </a:pPr>
            <a:endParaRPr lang="en-US" sz="3600" dirty="0">
              <a:solidFill>
                <a:schemeClr val="bg1"/>
              </a:solidFill>
            </a:endParaRPr>
          </a:p>
        </p:txBody>
      </p:sp>
    </p:spTree>
    <p:extLst>
      <p:ext uri="{BB962C8B-B14F-4D97-AF65-F5344CB8AC3E}">
        <p14:creationId xmlns:p14="http://schemas.microsoft.com/office/powerpoint/2010/main" val="18013654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C8DF4-3EFD-D49F-36C1-D58CD8DD0B21}"/>
              </a:ext>
            </a:extLst>
          </p:cNvPr>
          <p:cNvSpPr>
            <a:spLocks noGrp="1"/>
          </p:cNvSpPr>
          <p:nvPr>
            <p:ph type="title"/>
          </p:nvPr>
        </p:nvSpPr>
        <p:spPr>
          <a:xfrm>
            <a:off x="1954635" y="284176"/>
            <a:ext cx="9032363" cy="1508760"/>
          </a:xfrm>
        </p:spPr>
        <p:txBody>
          <a:bodyPr/>
          <a:lstStyle/>
          <a:p>
            <a:r>
              <a:rPr lang="en-US" b="1" dirty="0">
                <a:solidFill>
                  <a:schemeClr val="bg1"/>
                </a:solidFill>
              </a:rPr>
              <a:t>II-WHO IS THE TRUE SERVANT? </a:t>
            </a:r>
          </a:p>
        </p:txBody>
      </p:sp>
      <p:sp>
        <p:nvSpPr>
          <p:cNvPr id="3" name="Content Placeholder 2">
            <a:extLst>
              <a:ext uri="{FF2B5EF4-FFF2-40B4-BE49-F238E27FC236}">
                <a16:creationId xmlns:a16="http://schemas.microsoft.com/office/drawing/2014/main" id="{DDA45642-A78F-3DE5-C9D1-C2F2C35E23C6}"/>
              </a:ext>
            </a:extLst>
          </p:cNvPr>
          <p:cNvSpPr>
            <a:spLocks noGrp="1"/>
          </p:cNvSpPr>
          <p:nvPr>
            <p:ph idx="1"/>
          </p:nvPr>
        </p:nvSpPr>
        <p:spPr>
          <a:xfrm>
            <a:off x="428624" y="2011679"/>
            <a:ext cx="11344275" cy="4646295"/>
          </a:xfrm>
        </p:spPr>
        <p:txBody>
          <a:bodyPr/>
          <a:lstStyle/>
          <a:p>
            <a:pPr marL="0" marR="0" lvl="0" indent="0" algn="l" defTabSz="914400" rtl="0" eaLnBrk="1" fontAlgn="auto" latinLnBrk="0" hangingPunct="1">
              <a:lnSpc>
                <a:spcPct val="90000"/>
              </a:lnSpc>
              <a:spcBef>
                <a:spcPts val="1200"/>
              </a:spcBef>
              <a:spcAft>
                <a:spcPts val="200"/>
              </a:spcAft>
              <a:buClr>
                <a:srgbClr val="FFFFFF"/>
              </a:buClr>
              <a:buSzTx/>
              <a:buFont typeface="Wingdings" pitchFamily="2" charset="2"/>
              <a:buNone/>
              <a:tabLst/>
              <a:defRPr/>
            </a:pPr>
            <a:r>
              <a:rPr kumimoji="0" lang="en-US" sz="4000" b="0" i="0" u="none" strike="noStrike" kern="1200" cap="none" spc="0" normalizeH="0" baseline="0" noProof="0" dirty="0">
                <a:ln>
                  <a:noFill/>
                </a:ln>
                <a:solidFill>
                  <a:srgbClr val="2C2C2C"/>
                </a:solidFill>
                <a:effectLst/>
                <a:uLnTx/>
                <a:uFillTx/>
                <a:latin typeface="Corbel" panose="020B0503020204020204"/>
                <a:ea typeface="+mn-ea"/>
                <a:cs typeface="+mn-cs"/>
              </a:rPr>
              <a:t>-First: Tasted the life with Christ and loved it.</a:t>
            </a:r>
          </a:p>
          <a:p>
            <a:pPr marL="0" marR="0" lvl="0" indent="0" algn="l" defTabSz="914400" rtl="0" eaLnBrk="1" fontAlgn="auto" latinLnBrk="0" hangingPunct="1">
              <a:lnSpc>
                <a:spcPct val="90000"/>
              </a:lnSpc>
              <a:spcBef>
                <a:spcPts val="1200"/>
              </a:spcBef>
              <a:spcAft>
                <a:spcPts val="200"/>
              </a:spcAft>
              <a:buClr>
                <a:srgbClr val="FFFFFF"/>
              </a:buClr>
              <a:buSzTx/>
              <a:buFont typeface="Wingdings" pitchFamily="2" charset="2"/>
              <a:buNone/>
              <a:tabLst/>
              <a:defRPr/>
            </a:pPr>
            <a:r>
              <a:rPr kumimoji="0" lang="en-US" sz="4000" b="0" i="0" u="none" strike="noStrike" kern="1200" cap="none" spc="0" normalizeH="0" baseline="0" noProof="0" dirty="0">
                <a:ln>
                  <a:noFill/>
                </a:ln>
                <a:solidFill>
                  <a:srgbClr val="2C2C2C"/>
                </a:solidFill>
                <a:effectLst/>
                <a:uLnTx/>
                <a:uFillTx/>
                <a:latin typeface="Corbel" panose="020B0503020204020204"/>
                <a:ea typeface="+mn-ea"/>
                <a:cs typeface="+mn-cs"/>
              </a:rPr>
              <a:t>-Second: His service is generated from his love to Christ, to his brethren, to his family and his heavenly reward.</a:t>
            </a:r>
          </a:p>
          <a:p>
            <a:pPr marL="0" marR="0" lvl="0" indent="0" algn="l" defTabSz="914400" rtl="0" eaLnBrk="1" fontAlgn="auto" latinLnBrk="0" hangingPunct="1">
              <a:lnSpc>
                <a:spcPct val="90000"/>
              </a:lnSpc>
              <a:spcBef>
                <a:spcPts val="1200"/>
              </a:spcBef>
              <a:spcAft>
                <a:spcPts val="200"/>
              </a:spcAft>
              <a:buClr>
                <a:srgbClr val="FFFFFF"/>
              </a:buClr>
              <a:buSzTx/>
              <a:buFont typeface="Wingdings" pitchFamily="2" charset="2"/>
              <a:buNone/>
              <a:tabLst/>
              <a:defRPr/>
            </a:pPr>
            <a:r>
              <a:rPr kumimoji="0" lang="en-US" sz="4000" b="0" i="0" u="none" strike="noStrike" kern="1200" cap="none" spc="0" normalizeH="0" baseline="0" noProof="0" dirty="0">
                <a:ln>
                  <a:noFill/>
                </a:ln>
                <a:solidFill>
                  <a:srgbClr val="2C2C2C"/>
                </a:solidFill>
                <a:effectLst/>
                <a:uLnTx/>
                <a:uFillTx/>
                <a:latin typeface="Corbel" panose="020B0503020204020204"/>
                <a:ea typeface="+mn-ea"/>
                <a:cs typeface="+mn-cs"/>
              </a:rPr>
              <a:t>-Third: His aim is to attract souls to Christ for their salvation without ignoring the daily life that these souls live.</a:t>
            </a:r>
          </a:p>
          <a:p>
            <a:pPr marL="0" indent="0">
              <a:buNone/>
            </a:pPr>
            <a:endParaRPr lang="en-US" dirty="0"/>
          </a:p>
        </p:txBody>
      </p:sp>
    </p:spTree>
    <p:extLst>
      <p:ext uri="{BB962C8B-B14F-4D97-AF65-F5344CB8AC3E}">
        <p14:creationId xmlns:p14="http://schemas.microsoft.com/office/powerpoint/2010/main" val="13704070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10A8B-E34F-9F1C-1D2A-E1A5ADB66FC1}"/>
              </a:ext>
            </a:extLst>
          </p:cNvPr>
          <p:cNvSpPr>
            <a:spLocks noGrp="1"/>
          </p:cNvSpPr>
          <p:nvPr>
            <p:ph type="title"/>
          </p:nvPr>
        </p:nvSpPr>
        <p:spPr/>
        <p:txBody>
          <a:bodyPr>
            <a:noAutofit/>
          </a:bodyPr>
          <a:lstStyle/>
          <a:p>
            <a:r>
              <a:rPr lang="en-US" b="1" dirty="0">
                <a:solidFill>
                  <a:schemeClr val="bg1"/>
                </a:solidFill>
              </a:rPr>
              <a:t>First: The true servant is the person who tasted the life with Christ and loved it. </a:t>
            </a:r>
          </a:p>
        </p:txBody>
      </p:sp>
      <p:sp>
        <p:nvSpPr>
          <p:cNvPr id="3" name="Content Placeholder 2">
            <a:extLst>
              <a:ext uri="{FF2B5EF4-FFF2-40B4-BE49-F238E27FC236}">
                <a16:creationId xmlns:a16="http://schemas.microsoft.com/office/drawing/2014/main" id="{3A278595-DAF2-6AD7-A956-63C4EFBC01D9}"/>
              </a:ext>
            </a:extLst>
          </p:cNvPr>
          <p:cNvSpPr>
            <a:spLocks noGrp="1"/>
          </p:cNvSpPr>
          <p:nvPr>
            <p:ph idx="1"/>
          </p:nvPr>
        </p:nvSpPr>
        <p:spPr>
          <a:xfrm>
            <a:off x="419450" y="1879134"/>
            <a:ext cx="11190913" cy="4978866"/>
          </a:xfrm>
        </p:spPr>
        <p:txBody>
          <a:bodyPr>
            <a:noAutofit/>
          </a:bodyPr>
          <a:lstStyle/>
          <a:p>
            <a:pPr marL="0" indent="0">
              <a:buNone/>
            </a:pPr>
            <a:r>
              <a:rPr lang="en-US" sz="3600" dirty="0">
                <a:solidFill>
                  <a:schemeClr val="bg1"/>
                </a:solidFill>
              </a:rPr>
              <a:t>-He who lacks something cannot give it. </a:t>
            </a:r>
          </a:p>
          <a:p>
            <a:pPr marL="0" indent="0">
              <a:buNone/>
            </a:pPr>
            <a:r>
              <a:rPr lang="en-US" sz="3600" dirty="0">
                <a:solidFill>
                  <a:schemeClr val="bg1"/>
                </a:solidFill>
              </a:rPr>
              <a:t>-If a person tried to speak about Christ without having experienced life with Him, he will sound theoretical and will not be fruitful. But if he experienced being in contact with Christ and tasted the beauty of living with Him and formed a practical knowledge, then the simplest words coming from his heart will have the power and effect to reach other hearts.</a:t>
            </a:r>
          </a:p>
          <a:p>
            <a:pPr marL="0" indent="0">
              <a:buNone/>
            </a:pPr>
            <a:r>
              <a:rPr lang="en-US" sz="3600" dirty="0">
                <a:solidFill>
                  <a:schemeClr val="bg1"/>
                </a:solidFill>
              </a:rPr>
              <a:t>-Examples:</a:t>
            </a:r>
          </a:p>
        </p:txBody>
      </p:sp>
    </p:spTree>
    <p:extLst>
      <p:ext uri="{BB962C8B-B14F-4D97-AF65-F5344CB8AC3E}">
        <p14:creationId xmlns:p14="http://schemas.microsoft.com/office/powerpoint/2010/main" val="35265971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694738-6E9E-C02A-A987-F72218893F8E}"/>
              </a:ext>
            </a:extLst>
          </p:cNvPr>
          <p:cNvSpPr txBox="1"/>
          <p:nvPr/>
        </p:nvSpPr>
        <p:spPr>
          <a:xfrm>
            <a:off x="159391" y="209725"/>
            <a:ext cx="11778144" cy="6186309"/>
          </a:xfrm>
          <a:prstGeom prst="rect">
            <a:avLst/>
          </a:prstGeom>
          <a:noFill/>
        </p:spPr>
        <p:txBody>
          <a:bodyPr wrap="square">
            <a:spAutoFit/>
          </a:bodyPr>
          <a:lstStyle/>
          <a:p>
            <a:pPr marL="342900" indent="-342900">
              <a:buAutoNum type="alphaLcPeriod"/>
            </a:pPr>
            <a:r>
              <a:rPr lang="en-US" sz="2400" dirty="0">
                <a:solidFill>
                  <a:schemeClr val="bg1"/>
                </a:solidFill>
              </a:rPr>
              <a:t>St. Peter the Apostle was able to convert 3000 souls in one sermon after completing his faith, receiving the power of the Holy Spirit and experiencing the true life with Jesus Christ (Acts2).</a:t>
            </a:r>
          </a:p>
          <a:p>
            <a:pPr marL="342900" indent="-342900">
              <a:buAutoNum type="alphaLcPeriod"/>
            </a:pPr>
            <a:r>
              <a:rPr lang="en-US" sz="2400" dirty="0">
                <a:solidFill>
                  <a:schemeClr val="bg1"/>
                </a:solidFill>
              </a:rPr>
              <a:t>St. Paul the Apostle, after experiencing life with Christ, said “</a:t>
            </a:r>
            <a:r>
              <a:rPr lang="en-US" sz="2400" b="1" dirty="0">
                <a:solidFill>
                  <a:srgbClr val="FF0000"/>
                </a:solidFill>
              </a:rPr>
              <a:t>But indeed I also count all things loss for the excellence of the knowledge of Christ</a:t>
            </a:r>
            <a:r>
              <a:rPr lang="en-US" sz="2400" dirty="0">
                <a:solidFill>
                  <a:schemeClr val="bg1"/>
                </a:solidFill>
              </a:rPr>
              <a:t>.”(Philippians 3:8)</a:t>
            </a:r>
          </a:p>
          <a:p>
            <a:pPr marL="342900" indent="-342900">
              <a:buAutoNum type="alphaLcPeriod"/>
            </a:pPr>
            <a:r>
              <a:rPr lang="en-US" sz="2400" dirty="0">
                <a:solidFill>
                  <a:schemeClr val="bg1"/>
                </a:solidFill>
              </a:rPr>
              <a:t>Andrew the Apostle called upon his brother Simon Peter after his true experience of Christ. Andrew found his own brother Simon, and said to him, “</a:t>
            </a:r>
            <a:r>
              <a:rPr lang="en-US" sz="2400" b="1" dirty="0">
                <a:solidFill>
                  <a:srgbClr val="FF0000"/>
                </a:solidFill>
              </a:rPr>
              <a:t>We have found the Messiah</a:t>
            </a:r>
            <a:r>
              <a:rPr lang="en-US" sz="2400" dirty="0">
                <a:solidFill>
                  <a:schemeClr val="bg1"/>
                </a:solidFill>
              </a:rPr>
              <a:t>” (which is translated, The Christ), and he brought him to Jesus.</a:t>
            </a:r>
          </a:p>
          <a:p>
            <a:pPr marL="342900" indent="-342900">
              <a:buAutoNum type="alphaLcPeriod"/>
            </a:pPr>
            <a:r>
              <a:rPr lang="en-US" sz="2400" dirty="0">
                <a:solidFill>
                  <a:schemeClr val="bg1"/>
                </a:solidFill>
              </a:rPr>
              <a:t>Jesus found Philip and said to him, “Follow Me”.  Philip called Nathanael also, and said to him, “</a:t>
            </a:r>
            <a:r>
              <a:rPr lang="en-US" sz="2400" b="1" dirty="0">
                <a:solidFill>
                  <a:srgbClr val="FF0000"/>
                </a:solidFill>
              </a:rPr>
              <a:t>we have found Him of whom Moses in the law, and also the prophets, wrote. Jesus of Nazareth, the Son of Joseph</a:t>
            </a:r>
            <a:r>
              <a:rPr lang="en-US" sz="2400" dirty="0">
                <a:solidFill>
                  <a:schemeClr val="bg1"/>
                </a:solidFill>
              </a:rPr>
              <a:t>” And Nathanael said to him, “</a:t>
            </a:r>
            <a:r>
              <a:rPr lang="en-US" sz="2400" b="1" dirty="0">
                <a:solidFill>
                  <a:srgbClr val="FF0000"/>
                </a:solidFill>
              </a:rPr>
              <a:t>can anything good come out of Nazareth</a:t>
            </a:r>
            <a:r>
              <a:rPr lang="en-US" sz="2400" dirty="0">
                <a:solidFill>
                  <a:schemeClr val="bg1"/>
                </a:solidFill>
              </a:rPr>
              <a:t>?” Philip said to him, “</a:t>
            </a:r>
            <a:r>
              <a:rPr lang="en-US" sz="2400" b="1" dirty="0">
                <a:solidFill>
                  <a:srgbClr val="FF0000"/>
                </a:solidFill>
              </a:rPr>
              <a:t>Come and see</a:t>
            </a:r>
            <a:r>
              <a:rPr lang="en-US" sz="2400" dirty="0">
                <a:solidFill>
                  <a:schemeClr val="bg1"/>
                </a:solidFill>
              </a:rPr>
              <a:t>” (John 1: 40-46).</a:t>
            </a:r>
          </a:p>
          <a:p>
            <a:endParaRPr lang="en-US" sz="2400" dirty="0">
              <a:solidFill>
                <a:schemeClr val="bg1"/>
              </a:solidFill>
            </a:endParaRPr>
          </a:p>
          <a:p>
            <a:r>
              <a:rPr lang="en-US" sz="2400" dirty="0">
                <a:solidFill>
                  <a:schemeClr val="bg1"/>
                </a:solidFill>
              </a:rPr>
              <a:t>Therefore, the servant needs first to have a true relationship with Christ. Then he presents the soul that he wants to serve to Jesus. </a:t>
            </a:r>
            <a:r>
              <a:rPr lang="en-US" dirty="0"/>
              <a:t>    </a:t>
            </a:r>
          </a:p>
          <a:p>
            <a:endParaRPr lang="en-US" dirty="0"/>
          </a:p>
          <a:p>
            <a:r>
              <a:rPr lang="en-US" dirty="0"/>
              <a:t>    </a:t>
            </a:r>
          </a:p>
        </p:txBody>
      </p:sp>
    </p:spTree>
    <p:extLst>
      <p:ext uri="{BB962C8B-B14F-4D97-AF65-F5344CB8AC3E}">
        <p14:creationId xmlns:p14="http://schemas.microsoft.com/office/powerpoint/2010/main" val="3468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C312-A79F-0501-E3E1-80B01D0ABA5A}"/>
              </a:ext>
            </a:extLst>
          </p:cNvPr>
          <p:cNvSpPr>
            <a:spLocks noGrp="1"/>
          </p:cNvSpPr>
          <p:nvPr>
            <p:ph type="title"/>
          </p:nvPr>
        </p:nvSpPr>
        <p:spPr>
          <a:xfrm>
            <a:off x="360727" y="284176"/>
            <a:ext cx="10626272" cy="1393622"/>
          </a:xfrm>
        </p:spPr>
        <p:txBody>
          <a:bodyPr>
            <a:noAutofit/>
          </a:bodyPr>
          <a:lstStyle/>
          <a:p>
            <a:r>
              <a:rPr lang="en-US" sz="3200" b="1" dirty="0">
                <a:solidFill>
                  <a:schemeClr val="bg1"/>
                </a:solidFill>
              </a:rPr>
              <a:t>Second: The true servant is he whose service generates from his love to Christ, his brethren, his family and his heavenly reward</a:t>
            </a:r>
          </a:p>
        </p:txBody>
      </p:sp>
      <p:sp>
        <p:nvSpPr>
          <p:cNvPr id="3" name="Content Placeholder 2">
            <a:extLst>
              <a:ext uri="{FF2B5EF4-FFF2-40B4-BE49-F238E27FC236}">
                <a16:creationId xmlns:a16="http://schemas.microsoft.com/office/drawing/2014/main" id="{BD80AEEB-7B27-B207-5065-0DA5A0726C6E}"/>
              </a:ext>
            </a:extLst>
          </p:cNvPr>
          <p:cNvSpPr>
            <a:spLocks noGrp="1"/>
          </p:cNvSpPr>
          <p:nvPr>
            <p:ph idx="1"/>
          </p:nvPr>
        </p:nvSpPr>
        <p:spPr>
          <a:xfrm>
            <a:off x="159391" y="2011679"/>
            <a:ext cx="11786532" cy="4766625"/>
          </a:xfrm>
        </p:spPr>
        <p:txBody>
          <a:bodyPr>
            <a:normAutofit lnSpcReduction="10000"/>
          </a:bodyPr>
          <a:lstStyle/>
          <a:p>
            <a:pPr marL="0" indent="0">
              <a:buNone/>
            </a:pPr>
            <a:r>
              <a:rPr lang="en-US" dirty="0">
                <a:solidFill>
                  <a:schemeClr val="bg1"/>
                </a:solidFill>
              </a:rPr>
              <a:t>Love to Christ: as St Paul said: “</a:t>
            </a:r>
            <a:r>
              <a:rPr lang="en-US" b="1" dirty="0">
                <a:solidFill>
                  <a:srgbClr val="FF0000"/>
                </a:solidFill>
              </a:rPr>
              <a:t>And though I bestow all my goods to feed the poor, and though I give my body to be burned, but have not love, I am nothing</a:t>
            </a:r>
            <a:r>
              <a:rPr lang="en-US" dirty="0">
                <a:solidFill>
                  <a:schemeClr val="bg1"/>
                </a:solidFill>
              </a:rPr>
              <a:t>” I Corinthians 13:3.</a:t>
            </a:r>
          </a:p>
          <a:p>
            <a:pPr marL="0" indent="0">
              <a:buNone/>
            </a:pPr>
            <a:r>
              <a:rPr lang="en-US" dirty="0">
                <a:solidFill>
                  <a:schemeClr val="bg1"/>
                </a:solidFill>
              </a:rPr>
              <a:t>Love to others: </a:t>
            </a:r>
          </a:p>
          <a:p>
            <a:pPr marL="0" indent="0">
              <a:buNone/>
            </a:pPr>
            <a:r>
              <a:rPr lang="en-US" dirty="0">
                <a:solidFill>
                  <a:schemeClr val="bg1"/>
                </a:solidFill>
              </a:rPr>
              <a:t>a- The Lord said to Simon Peter  “</a:t>
            </a:r>
            <a:r>
              <a:rPr lang="en-US" b="1" dirty="0">
                <a:solidFill>
                  <a:srgbClr val="FF0000"/>
                </a:solidFill>
              </a:rPr>
              <a:t>Simon...do you love Me? Tend My Sheep</a:t>
            </a:r>
            <a:r>
              <a:rPr lang="en-US" dirty="0">
                <a:solidFill>
                  <a:schemeClr val="bg1"/>
                </a:solidFill>
              </a:rPr>
              <a:t>” John 1:15</a:t>
            </a:r>
          </a:p>
          <a:p>
            <a:pPr marL="0" indent="0">
              <a:buNone/>
            </a:pPr>
            <a:r>
              <a:rPr lang="en-US" dirty="0">
                <a:solidFill>
                  <a:schemeClr val="bg1"/>
                </a:solidFill>
              </a:rPr>
              <a:t>b-  Our lord Jesus Christ, who is our true example, demonstrated a service full of love and comparison “</a:t>
            </a:r>
            <a:r>
              <a:rPr lang="en-US" b="1" dirty="0">
                <a:solidFill>
                  <a:srgbClr val="FF0000"/>
                </a:solidFill>
              </a:rPr>
              <a:t>and for their sakes I sanctify Myself, that they also may be sanctified by the truth</a:t>
            </a:r>
            <a:r>
              <a:rPr lang="en-US" dirty="0">
                <a:solidFill>
                  <a:schemeClr val="bg1"/>
                </a:solidFill>
              </a:rPr>
              <a:t>” John 17:19 Also, “</a:t>
            </a:r>
            <a:r>
              <a:rPr lang="en-US" b="1" dirty="0">
                <a:solidFill>
                  <a:srgbClr val="FF0000"/>
                </a:solidFill>
              </a:rPr>
              <a:t>But when He saw the multitude, He was moved with compassion for them, because they were weary…” </a:t>
            </a:r>
            <a:r>
              <a:rPr lang="en-US" dirty="0">
                <a:solidFill>
                  <a:schemeClr val="bg1"/>
                </a:solidFill>
              </a:rPr>
              <a:t>Matthew 9:36</a:t>
            </a:r>
          </a:p>
          <a:p>
            <a:pPr marL="0" indent="0">
              <a:buNone/>
            </a:pPr>
            <a:r>
              <a:rPr lang="en-US" dirty="0">
                <a:solidFill>
                  <a:schemeClr val="bg1"/>
                </a:solidFill>
              </a:rPr>
              <a:t>c- St. John said in affection, “</a:t>
            </a:r>
            <a:r>
              <a:rPr lang="en-US" b="1" dirty="0">
                <a:solidFill>
                  <a:srgbClr val="FF0000"/>
                </a:solidFill>
              </a:rPr>
              <a:t>The elder, to the elect lady and her children, whom I love in truth, and not only I, but also all those who have known the truth</a:t>
            </a:r>
            <a:r>
              <a:rPr lang="en-US" dirty="0">
                <a:solidFill>
                  <a:schemeClr val="bg1"/>
                </a:solidFill>
              </a:rPr>
              <a:t>” 2 John :1.</a:t>
            </a:r>
          </a:p>
          <a:p>
            <a:pPr marL="0" indent="0">
              <a:buNone/>
            </a:pPr>
            <a:r>
              <a:rPr lang="en-US" dirty="0">
                <a:solidFill>
                  <a:schemeClr val="bg1"/>
                </a:solidFill>
              </a:rPr>
              <a:t>d- As to the love of the poor, we find Abba </a:t>
            </a:r>
            <a:r>
              <a:rPr lang="en-US" dirty="0" err="1">
                <a:solidFill>
                  <a:schemeClr val="bg1"/>
                </a:solidFill>
              </a:rPr>
              <a:t>Abra‘am</a:t>
            </a:r>
            <a:r>
              <a:rPr lang="en-US" dirty="0">
                <a:solidFill>
                  <a:schemeClr val="bg1"/>
                </a:solidFill>
              </a:rPr>
              <a:t> Bishop of Fayoum</a:t>
            </a:r>
          </a:p>
          <a:p>
            <a:pPr marL="0" indent="0">
              <a:buNone/>
            </a:pPr>
            <a:r>
              <a:rPr lang="en-US" dirty="0">
                <a:solidFill>
                  <a:schemeClr val="bg1"/>
                </a:solidFill>
              </a:rPr>
              <a:t>e- Abba Boutros the last martyrs who died in place of his congregation</a:t>
            </a: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173175850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B9360-EE01-1FB4-9F59-34F4BFE38E47}"/>
              </a:ext>
            </a:extLst>
          </p:cNvPr>
          <p:cNvSpPr>
            <a:spLocks noGrp="1"/>
          </p:cNvSpPr>
          <p:nvPr>
            <p:ph type="title"/>
          </p:nvPr>
        </p:nvSpPr>
        <p:spPr>
          <a:xfrm>
            <a:off x="872455" y="654340"/>
            <a:ext cx="10041623" cy="1065403"/>
          </a:xfrm>
        </p:spPr>
        <p:txBody>
          <a:bodyPr>
            <a:normAutofit fontScale="90000"/>
          </a:bodyPr>
          <a:lstStyle/>
          <a:p>
            <a:r>
              <a:rPr lang="en-US" sz="3600" b="1" dirty="0">
                <a:solidFill>
                  <a:schemeClr val="bg1"/>
                </a:solidFill>
              </a:rPr>
              <a:t>Third: The true servant is he whose aim is to attract souls to Christ for their salvation without ignoring their daily life.</a:t>
            </a:r>
            <a:br>
              <a:rPr lang="en-US" dirty="0"/>
            </a:br>
            <a:endParaRPr lang="en-US" dirty="0"/>
          </a:p>
        </p:txBody>
      </p:sp>
      <p:sp>
        <p:nvSpPr>
          <p:cNvPr id="3" name="Content Placeholder 2">
            <a:extLst>
              <a:ext uri="{FF2B5EF4-FFF2-40B4-BE49-F238E27FC236}">
                <a16:creationId xmlns:a16="http://schemas.microsoft.com/office/drawing/2014/main" id="{7BC4A337-34C8-9756-C152-E9A018ED8894}"/>
              </a:ext>
            </a:extLst>
          </p:cNvPr>
          <p:cNvSpPr>
            <a:spLocks noGrp="1"/>
          </p:cNvSpPr>
          <p:nvPr>
            <p:ph idx="1"/>
          </p:nvPr>
        </p:nvSpPr>
        <p:spPr>
          <a:xfrm>
            <a:off x="218114" y="2011679"/>
            <a:ext cx="11811699" cy="4766625"/>
          </a:xfrm>
        </p:spPr>
        <p:txBody>
          <a:bodyPr>
            <a:noAutofit/>
          </a:bodyPr>
          <a:lstStyle/>
          <a:p>
            <a:pPr marL="0" indent="0">
              <a:buNone/>
            </a:pPr>
            <a:r>
              <a:rPr lang="en-US" sz="2800" dirty="0">
                <a:solidFill>
                  <a:schemeClr val="bg1"/>
                </a:solidFill>
              </a:rPr>
              <a:t>1- The aim of the service of the church is for the person to have life in Him (Christ), as David said ”</a:t>
            </a:r>
            <a:r>
              <a:rPr lang="en-US" sz="2800" b="1" dirty="0">
                <a:solidFill>
                  <a:srgbClr val="FF0000"/>
                </a:solidFill>
              </a:rPr>
              <a:t>You who seek God, Your heart shall live</a:t>
            </a:r>
            <a:r>
              <a:rPr lang="en-US" sz="2800" dirty="0">
                <a:solidFill>
                  <a:schemeClr val="bg1"/>
                </a:solidFill>
              </a:rPr>
              <a:t>” Psalm 69:32 </a:t>
            </a:r>
          </a:p>
          <a:p>
            <a:pPr marL="0" indent="0">
              <a:buNone/>
            </a:pPr>
            <a:r>
              <a:rPr lang="en-US" sz="2800" dirty="0">
                <a:solidFill>
                  <a:schemeClr val="bg1"/>
                </a:solidFill>
              </a:rPr>
              <a:t>2- In the Prodigal Son parable, The father told the older son  </a:t>
            </a:r>
            <a:r>
              <a:rPr lang="en-US" sz="2800" b="1" dirty="0">
                <a:solidFill>
                  <a:schemeClr val="bg1"/>
                </a:solidFill>
              </a:rPr>
              <a:t>“</a:t>
            </a:r>
            <a:r>
              <a:rPr lang="en-US" sz="2800" b="1" dirty="0">
                <a:solidFill>
                  <a:srgbClr val="FF0000"/>
                </a:solidFill>
              </a:rPr>
              <a:t> your brother was dead and is alive again; he was lost and is found</a:t>
            </a:r>
            <a:r>
              <a:rPr lang="en-US" sz="2800" b="1" dirty="0">
                <a:solidFill>
                  <a:schemeClr val="bg1"/>
                </a:solidFill>
              </a:rPr>
              <a:t>”</a:t>
            </a:r>
            <a:r>
              <a:rPr lang="en-US" sz="2800" dirty="0">
                <a:solidFill>
                  <a:schemeClr val="bg1"/>
                </a:solidFill>
              </a:rPr>
              <a:t> Luke 15:32. </a:t>
            </a:r>
          </a:p>
          <a:p>
            <a:pPr marL="0" indent="0">
              <a:buNone/>
            </a:pPr>
            <a:r>
              <a:rPr lang="en-US" sz="2800" dirty="0">
                <a:solidFill>
                  <a:schemeClr val="bg1"/>
                </a:solidFill>
              </a:rPr>
              <a:t>3- Serving the children is different from serving the Youth. Serving the elderly is different from serving the sick and needy. The servant‘s aim is to attract the soul to heaven without overlooking its position and its daily life.</a:t>
            </a:r>
          </a:p>
          <a:p>
            <a:pPr marL="0" indent="0">
              <a:buNone/>
            </a:pPr>
            <a:r>
              <a:rPr lang="en-US" sz="2800" dirty="0">
                <a:solidFill>
                  <a:schemeClr val="bg1"/>
                </a:solidFill>
              </a:rPr>
              <a:t>4- St. John the Baptist diverted the people and drew them towards Christ not himself. He said, “</a:t>
            </a:r>
            <a:r>
              <a:rPr lang="en-US" sz="2800" b="1" dirty="0">
                <a:solidFill>
                  <a:srgbClr val="FF0000"/>
                </a:solidFill>
              </a:rPr>
              <a:t>He must increase but I must decrease</a:t>
            </a:r>
            <a:r>
              <a:rPr lang="en-US" sz="2800" dirty="0">
                <a:solidFill>
                  <a:schemeClr val="bg1"/>
                </a:solidFill>
              </a:rPr>
              <a:t>” John 3:30. A true example of faithful servant is in drawing the souls towards Christ. The ego should disappear in the ministry of Our Lord Jesus Christ.</a:t>
            </a:r>
          </a:p>
        </p:txBody>
      </p:sp>
    </p:spTree>
    <p:extLst>
      <p:ext uri="{BB962C8B-B14F-4D97-AF65-F5344CB8AC3E}">
        <p14:creationId xmlns:p14="http://schemas.microsoft.com/office/powerpoint/2010/main" val="2514580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3CF73-B66B-FDF4-40BB-CEDF1FAF63E8}"/>
              </a:ext>
            </a:extLst>
          </p:cNvPr>
          <p:cNvSpPr>
            <a:spLocks noGrp="1"/>
          </p:cNvSpPr>
          <p:nvPr>
            <p:ph type="title"/>
          </p:nvPr>
        </p:nvSpPr>
        <p:spPr/>
        <p:txBody>
          <a:bodyPr>
            <a:normAutofit fontScale="90000"/>
          </a:bodyPr>
          <a:lstStyle/>
          <a:p>
            <a:r>
              <a:rPr lang="en-US" b="1" dirty="0">
                <a:solidFill>
                  <a:schemeClr val="bg1"/>
                </a:solidFill>
              </a:rPr>
              <a:t>III- THE SERVANT‘S WEAPONs are THE POWER FROM THE Lord AND his PRAYERs FOR THOSE HE SERVES.</a:t>
            </a:r>
          </a:p>
        </p:txBody>
      </p:sp>
      <p:sp>
        <p:nvSpPr>
          <p:cNvPr id="3" name="Content Placeholder 2">
            <a:extLst>
              <a:ext uri="{FF2B5EF4-FFF2-40B4-BE49-F238E27FC236}">
                <a16:creationId xmlns:a16="http://schemas.microsoft.com/office/drawing/2014/main" id="{30D99967-A5E6-862A-6CB2-3B94F20268B8}"/>
              </a:ext>
            </a:extLst>
          </p:cNvPr>
          <p:cNvSpPr>
            <a:spLocks noGrp="1"/>
          </p:cNvSpPr>
          <p:nvPr>
            <p:ph idx="1"/>
          </p:nvPr>
        </p:nvSpPr>
        <p:spPr>
          <a:xfrm>
            <a:off x="159390" y="1904301"/>
            <a:ext cx="11878811" cy="4840447"/>
          </a:xfrm>
        </p:spPr>
        <p:txBody>
          <a:bodyPr>
            <a:normAutofit/>
          </a:bodyPr>
          <a:lstStyle/>
          <a:p>
            <a:pPr marL="0" indent="0">
              <a:buNone/>
            </a:pPr>
            <a:r>
              <a:rPr lang="en-US" sz="2400" dirty="0">
                <a:solidFill>
                  <a:schemeClr val="bg1"/>
                </a:solidFill>
              </a:rPr>
              <a:t>1-  After Christ ascension the disciples, St Mary and the women, all continued with one accord in </a:t>
            </a:r>
            <a:r>
              <a:rPr lang="en-US" sz="2400" b="1" dirty="0">
                <a:solidFill>
                  <a:srgbClr val="FF0000"/>
                </a:solidFill>
              </a:rPr>
              <a:t>prayer and supplication </a:t>
            </a:r>
            <a:r>
              <a:rPr lang="en-US" sz="2400" dirty="0">
                <a:solidFill>
                  <a:schemeClr val="bg1"/>
                </a:solidFill>
              </a:rPr>
              <a:t>until coming of the Holy Spirit. Since that time, the ministry of the Apostles was fortified with the power of the Holy Spirit.  Act 1 and 2:1</a:t>
            </a:r>
          </a:p>
          <a:p>
            <a:pPr marL="0" indent="0">
              <a:buNone/>
            </a:pPr>
            <a:r>
              <a:rPr lang="en-US" sz="2400" dirty="0">
                <a:solidFill>
                  <a:schemeClr val="bg1"/>
                </a:solidFill>
              </a:rPr>
              <a:t>2- “</a:t>
            </a:r>
            <a:r>
              <a:rPr lang="en-US" sz="2400" b="1" dirty="0">
                <a:solidFill>
                  <a:srgbClr val="FF0000"/>
                </a:solidFill>
              </a:rPr>
              <a:t>And they continued steadfastly in the apostles’ doctrine and fellowship, in the breaking of bread, and in prayers</a:t>
            </a:r>
            <a:r>
              <a:rPr lang="en-US" sz="2400" dirty="0">
                <a:solidFill>
                  <a:schemeClr val="bg1"/>
                </a:solidFill>
              </a:rPr>
              <a:t>” Act 2:42</a:t>
            </a:r>
          </a:p>
          <a:p>
            <a:pPr marL="0" indent="0">
              <a:buNone/>
            </a:pPr>
            <a:r>
              <a:rPr lang="en-US" sz="2400" dirty="0">
                <a:solidFill>
                  <a:schemeClr val="bg1"/>
                </a:solidFill>
              </a:rPr>
              <a:t>3- The service of the first church was very strong because it was fortified with the power of the Holy Spirit and the prayers of the Apostles. The church was so strong that it is said in the book of Acts: “</a:t>
            </a:r>
            <a:r>
              <a:rPr lang="en-US" sz="2400" b="1" dirty="0">
                <a:solidFill>
                  <a:srgbClr val="FF0000"/>
                </a:solidFill>
              </a:rPr>
              <a:t>The Lord added to the Church daily those who were being saved</a:t>
            </a:r>
            <a:r>
              <a:rPr lang="en-US" sz="2400" dirty="0">
                <a:solidFill>
                  <a:schemeClr val="bg1"/>
                </a:solidFill>
              </a:rPr>
              <a:t>” Acts 2:47</a:t>
            </a:r>
          </a:p>
          <a:p>
            <a:pPr marL="0" indent="0">
              <a:buNone/>
            </a:pPr>
            <a:r>
              <a:rPr lang="en-US" sz="2400" dirty="0">
                <a:solidFill>
                  <a:schemeClr val="bg1"/>
                </a:solidFill>
              </a:rPr>
              <a:t>4- “</a:t>
            </a:r>
            <a:r>
              <a:rPr lang="en-US" sz="2400" b="1" i="0" dirty="0">
                <a:solidFill>
                  <a:srgbClr val="FF0000"/>
                </a:solidFill>
                <a:effectLst/>
              </a:rPr>
              <a:t>Then the churches throughout all Judea, Galilee, and Samaria had peace and were edified.</a:t>
            </a:r>
            <a:r>
              <a:rPr lang="en-US" sz="2400" b="1" baseline="30000" dirty="0">
                <a:solidFill>
                  <a:srgbClr val="FF0000"/>
                </a:solidFill>
              </a:rPr>
              <a:t> </a:t>
            </a:r>
            <a:r>
              <a:rPr lang="en-US" sz="2400" b="1" i="0" dirty="0">
                <a:solidFill>
                  <a:srgbClr val="FF0000"/>
                </a:solidFill>
                <a:effectLst/>
              </a:rPr>
              <a:t>And walking in the fear of the Lord and in the comfort of the Holy Spirit, they were multiplied</a:t>
            </a:r>
            <a:r>
              <a:rPr lang="en-US" sz="2400" b="0" i="0" dirty="0">
                <a:solidFill>
                  <a:srgbClr val="000000"/>
                </a:solidFill>
                <a:effectLst/>
              </a:rPr>
              <a:t>.” Acts 9:31</a:t>
            </a:r>
            <a:endParaRPr lang="en-US" sz="2400"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3498837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1598</TotalTime>
  <Words>1635</Words>
  <Application>Microsoft Office PowerPoint</Application>
  <PresentationFormat>Widescreen</PresentationFormat>
  <Paragraphs>71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Corbel</vt:lpstr>
      <vt:lpstr>Wingdings</vt:lpstr>
      <vt:lpstr>Banded</vt:lpstr>
      <vt:lpstr>PRINCIPLES IN SERVING THE LORD </vt:lpstr>
      <vt:lpstr>PowerPoint Presentation</vt:lpstr>
      <vt:lpstr>I-The Desire and the Motive</vt:lpstr>
      <vt:lpstr>II-WHO IS THE TRUE SERVANT? </vt:lpstr>
      <vt:lpstr>First: The true servant is the person who tasted the life with Christ and loved it. </vt:lpstr>
      <vt:lpstr>PowerPoint Presentation</vt:lpstr>
      <vt:lpstr>Second: The true servant is he whose service generates from his love to Christ, his brethren, his family and his heavenly reward</vt:lpstr>
      <vt:lpstr>Third: The true servant is he whose aim is to attract souls to Christ for their salvation without ignoring their daily life. </vt:lpstr>
      <vt:lpstr>III- THE SERVANT‘S WEAPONs are THE POWER FROM THE Lord AND his PRAYERs FOR THOSE HE SERVES.</vt:lpstr>
      <vt:lpstr>IV- THE PRIORITIES IN THE MINISTRY</vt:lpstr>
      <vt:lpstr>PowerPoint Presentation</vt:lpstr>
      <vt:lpstr>Specific steps in preparing the Youth for the Service: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IN SERVING THE LORD </dc:title>
  <dc:creator>Mamdouh William</dc:creator>
  <cp:lastModifiedBy>Mamdouh William</cp:lastModifiedBy>
  <cp:revision>3</cp:revision>
  <dcterms:created xsi:type="dcterms:W3CDTF">2023-06-29T03:01:04Z</dcterms:created>
  <dcterms:modified xsi:type="dcterms:W3CDTF">2023-06-30T05:39:57Z</dcterms:modified>
</cp:coreProperties>
</file>