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7/7/2023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7/7/2023</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C489B-76C3-6F9D-4B4F-F9D2E4406A3F}"/>
              </a:ext>
            </a:extLst>
          </p:cNvPr>
          <p:cNvSpPr>
            <a:spLocks noGrp="1"/>
          </p:cNvSpPr>
          <p:nvPr>
            <p:ph type="ctrTitle"/>
          </p:nvPr>
        </p:nvSpPr>
        <p:spPr/>
        <p:txBody>
          <a:bodyPr/>
          <a:lstStyle/>
          <a:p>
            <a:r>
              <a:rPr lang="en-US" dirty="0"/>
              <a:t>Mormonism</a:t>
            </a:r>
          </a:p>
        </p:txBody>
      </p:sp>
      <p:sp>
        <p:nvSpPr>
          <p:cNvPr id="3" name="Subtitle 2">
            <a:extLst>
              <a:ext uri="{FF2B5EF4-FFF2-40B4-BE49-F238E27FC236}">
                <a16:creationId xmlns:a16="http://schemas.microsoft.com/office/drawing/2014/main" id="{85C80DD3-F1C6-5A7D-3961-FBD26376C84E}"/>
              </a:ext>
            </a:extLst>
          </p:cNvPr>
          <p:cNvSpPr>
            <a:spLocks noGrp="1"/>
          </p:cNvSpPr>
          <p:nvPr>
            <p:ph type="subTitle" idx="1"/>
          </p:nvPr>
        </p:nvSpPr>
        <p:spPr/>
        <p:txBody>
          <a:bodyPr/>
          <a:lstStyle/>
          <a:p>
            <a:r>
              <a:rPr lang="en-US" dirty="0"/>
              <a:t>Faith &amp; Refutation</a:t>
            </a:r>
          </a:p>
        </p:txBody>
      </p:sp>
    </p:spTree>
    <p:extLst>
      <p:ext uri="{BB962C8B-B14F-4D97-AF65-F5344CB8AC3E}">
        <p14:creationId xmlns:p14="http://schemas.microsoft.com/office/powerpoint/2010/main" val="2084831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5D061-8A82-BBAF-F397-F6AD926916B2}"/>
              </a:ext>
            </a:extLst>
          </p:cNvPr>
          <p:cNvSpPr>
            <a:spLocks noGrp="1"/>
          </p:cNvSpPr>
          <p:nvPr>
            <p:ph type="title"/>
          </p:nvPr>
        </p:nvSpPr>
        <p:spPr/>
        <p:txBody>
          <a:bodyPr/>
          <a:lstStyle/>
          <a:p>
            <a:r>
              <a:rPr lang="en-US" dirty="0"/>
              <a:t>Mormon belief &amp; our rebuttal</a:t>
            </a:r>
          </a:p>
        </p:txBody>
      </p:sp>
      <p:sp>
        <p:nvSpPr>
          <p:cNvPr id="3" name="Content Placeholder 2">
            <a:extLst>
              <a:ext uri="{FF2B5EF4-FFF2-40B4-BE49-F238E27FC236}">
                <a16:creationId xmlns:a16="http://schemas.microsoft.com/office/drawing/2014/main" id="{211B5784-600B-F573-4D89-88AA5D7126AE}"/>
              </a:ext>
            </a:extLst>
          </p:cNvPr>
          <p:cNvSpPr>
            <a:spLocks noGrp="1"/>
          </p:cNvSpPr>
          <p:nvPr>
            <p:ph idx="1"/>
          </p:nvPr>
        </p:nvSpPr>
        <p:spPr>
          <a:xfrm>
            <a:off x="913795" y="1616765"/>
            <a:ext cx="10353762" cy="4943061"/>
          </a:xfrm>
        </p:spPr>
        <p:txBody>
          <a:bodyPr>
            <a:normAutofit/>
          </a:bodyPr>
          <a:lstStyle/>
          <a:p>
            <a:pPr algn="l"/>
            <a:r>
              <a:rPr lang="en-US" sz="1800" b="0" i="0" u="none" strike="noStrike" baseline="0" dirty="0">
                <a:latin typeface="Symbol" panose="05050102010706020507" pitchFamily="18" charset="2"/>
              </a:rPr>
              <a:t> </a:t>
            </a:r>
            <a:r>
              <a:rPr lang="en-US" sz="1800" b="0" i="0" u="none" strike="noStrike" baseline="0" dirty="0">
                <a:latin typeface="Times New Roman" panose="02020603050405020304" pitchFamily="18" charset="0"/>
              </a:rPr>
              <a:t>The possibility of the extension of the Bible and the vision according to the Mormons.</a:t>
            </a:r>
          </a:p>
          <a:p>
            <a:pPr algn="l"/>
            <a:r>
              <a:rPr lang="en-US" sz="1800" b="0" i="0" u="none" strike="noStrike" baseline="0" dirty="0">
                <a:latin typeface="Symbol" panose="05050102010706020507" pitchFamily="18" charset="2"/>
              </a:rPr>
              <a:t> </a:t>
            </a:r>
            <a:r>
              <a:rPr lang="en-US" sz="1800" b="0" i="0" u="none" strike="noStrike" baseline="0" dirty="0">
                <a:latin typeface="Times New Roman" panose="02020603050405020304" pitchFamily="18" charset="0"/>
              </a:rPr>
              <a:t>The Mormons say that God will continue giving visions to humans and will speak to them.</a:t>
            </a:r>
          </a:p>
          <a:p>
            <a:pPr algn="l"/>
            <a:r>
              <a:rPr lang="en-US" sz="1800" b="0" i="0" u="none" strike="noStrike" baseline="0" dirty="0">
                <a:latin typeface="Times New Roman" panose="02020603050405020304" pitchFamily="18" charset="0"/>
              </a:rPr>
              <a:t>According to them it is possible to add to the bible as they have added the visions of Joseph</a:t>
            </a:r>
          </a:p>
          <a:p>
            <a:pPr algn="l"/>
            <a:r>
              <a:rPr lang="en-US" sz="1800" b="0" i="0" u="none" strike="noStrike" baseline="0" dirty="0">
                <a:latin typeface="Times New Roman" panose="02020603050405020304" pitchFamily="18" charset="0"/>
              </a:rPr>
              <a:t>Smith and his writings.</a:t>
            </a:r>
          </a:p>
          <a:p>
            <a:pPr marL="0" indent="0" algn="l">
              <a:buNone/>
            </a:pPr>
            <a:endParaRPr lang="en-US" sz="1800" b="0" i="0" u="none" strike="noStrike" baseline="0" dirty="0">
              <a:latin typeface="Times New Roman" panose="02020603050405020304" pitchFamily="18" charset="0"/>
            </a:endParaRPr>
          </a:p>
          <a:p>
            <a:pPr algn="l"/>
            <a:r>
              <a:rPr lang="en-US" sz="1800" b="1" i="0" u="none" strike="noStrike" baseline="0" dirty="0">
                <a:latin typeface="Times New Roman" panose="02020603050405020304" pitchFamily="18" charset="0"/>
              </a:rPr>
              <a:t>The Answer:</a:t>
            </a:r>
          </a:p>
          <a:p>
            <a:pPr algn="l"/>
            <a:r>
              <a:rPr lang="en-US" sz="1800" dirty="0">
                <a:latin typeface="Times New Roman" panose="02020603050405020304" pitchFamily="18" charset="0"/>
              </a:rPr>
              <a:t>“</a:t>
            </a:r>
            <a:r>
              <a:rPr lang="en-US" sz="1800" b="0" i="0" u="none" strike="noStrike" baseline="0" dirty="0">
                <a:latin typeface="Times New Roman" panose="02020603050405020304" pitchFamily="18" charset="0"/>
              </a:rPr>
              <a:t>From Jerusalem and round about to Illyricum I have fully preached the Gospel of Christ”</a:t>
            </a:r>
          </a:p>
          <a:p>
            <a:pPr algn="l"/>
            <a:r>
              <a:rPr lang="en-US" sz="1800" b="0" i="0" u="none" strike="noStrike" baseline="0" dirty="0">
                <a:latin typeface="Times New Roman" panose="02020603050405020304" pitchFamily="18" charset="0"/>
              </a:rPr>
              <a:t>(Romans 15:19).</a:t>
            </a:r>
          </a:p>
          <a:p>
            <a:pPr algn="l"/>
            <a:r>
              <a:rPr lang="en-US" sz="1800" b="0" i="0" u="none" strike="noStrike" baseline="0" dirty="0">
                <a:latin typeface="Symbol" panose="05050102010706020507" pitchFamily="18" charset="2"/>
              </a:rPr>
              <a:t> </a:t>
            </a:r>
            <a:r>
              <a:rPr lang="en-US" sz="1800" dirty="0">
                <a:latin typeface="Times New Roman" panose="02020603050405020304" pitchFamily="18" charset="0"/>
              </a:rPr>
              <a:t>“</a:t>
            </a:r>
            <a:r>
              <a:rPr lang="en-US" sz="1800" b="0" i="0" u="none" strike="noStrike" baseline="0" dirty="0">
                <a:latin typeface="Times New Roman" panose="02020603050405020304" pitchFamily="18" charset="0"/>
              </a:rPr>
              <a:t>I found it necessary to write to you exhorting you to contend earnestly for the faith which was</a:t>
            </a:r>
          </a:p>
          <a:p>
            <a:pPr algn="l"/>
            <a:r>
              <a:rPr lang="en-US" sz="1800" b="0" i="0" u="none" strike="noStrike" baseline="0" dirty="0">
                <a:latin typeface="Times New Roman" panose="02020603050405020304" pitchFamily="18" charset="0"/>
              </a:rPr>
              <a:t>once for all delivered to the Saints.” (Jude 3).</a:t>
            </a:r>
            <a:endParaRPr lang="en-US" dirty="0"/>
          </a:p>
        </p:txBody>
      </p:sp>
    </p:spTree>
    <p:extLst>
      <p:ext uri="{BB962C8B-B14F-4D97-AF65-F5344CB8AC3E}">
        <p14:creationId xmlns:p14="http://schemas.microsoft.com/office/powerpoint/2010/main" val="2429484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DAA67-7531-4E97-BEE0-B088F2F399C1}"/>
              </a:ext>
            </a:extLst>
          </p:cNvPr>
          <p:cNvSpPr>
            <a:spLocks noGrp="1"/>
          </p:cNvSpPr>
          <p:nvPr>
            <p:ph type="title"/>
          </p:nvPr>
        </p:nvSpPr>
        <p:spPr/>
        <p:txBody>
          <a:bodyPr/>
          <a:lstStyle/>
          <a:p>
            <a:r>
              <a:rPr lang="en-US" dirty="0"/>
              <a:t>Mormon belief &amp; our rebuttal</a:t>
            </a:r>
          </a:p>
        </p:txBody>
      </p:sp>
      <p:sp>
        <p:nvSpPr>
          <p:cNvPr id="3" name="Content Placeholder 2">
            <a:extLst>
              <a:ext uri="{FF2B5EF4-FFF2-40B4-BE49-F238E27FC236}">
                <a16:creationId xmlns:a16="http://schemas.microsoft.com/office/drawing/2014/main" id="{A02C8BC2-E09B-B9ED-9930-669A6BFFE547}"/>
              </a:ext>
            </a:extLst>
          </p:cNvPr>
          <p:cNvSpPr>
            <a:spLocks noGrp="1"/>
          </p:cNvSpPr>
          <p:nvPr>
            <p:ph idx="1"/>
          </p:nvPr>
        </p:nvSpPr>
        <p:spPr>
          <a:xfrm>
            <a:off x="913795" y="2096064"/>
            <a:ext cx="10353762" cy="4490266"/>
          </a:xfrm>
        </p:spPr>
        <p:txBody>
          <a:bodyPr>
            <a:normAutofit/>
          </a:bodyPr>
          <a:lstStyle/>
          <a:p>
            <a:pPr algn="l"/>
            <a:r>
              <a:rPr lang="en-US" sz="1800" b="1" i="0" u="none" strike="noStrike" baseline="0" dirty="0">
                <a:latin typeface="Times New Roman" panose="02020603050405020304" pitchFamily="18" charset="0"/>
              </a:rPr>
              <a:t>Creation According to the Mormons:</a:t>
            </a:r>
          </a:p>
          <a:p>
            <a:pPr algn="l"/>
            <a:r>
              <a:rPr lang="en-US" sz="1800" b="0" i="0" u="none" strike="noStrike" baseline="0" dirty="0">
                <a:latin typeface="Times New Roman" panose="02020603050405020304" pitchFamily="18" charset="0"/>
              </a:rPr>
              <a:t>The gods prepared for the creation of heaven and earth with the leadership of a chief of the committee</a:t>
            </a:r>
          </a:p>
          <a:p>
            <a:pPr algn="l"/>
            <a:r>
              <a:rPr lang="en-US" sz="1800" b="0" i="0" u="none" strike="noStrike" baseline="0" dirty="0">
                <a:latin typeface="Times New Roman" panose="02020603050405020304" pitchFamily="18" charset="0"/>
              </a:rPr>
              <a:t>of gods.</a:t>
            </a:r>
          </a:p>
          <a:p>
            <a:pPr marL="0" indent="0" algn="l">
              <a:buNone/>
            </a:pPr>
            <a:endParaRPr lang="en-US" sz="1800" b="0" i="0" u="none" strike="noStrike" baseline="0" dirty="0">
              <a:latin typeface="Times New Roman" panose="02020603050405020304" pitchFamily="18" charset="0"/>
            </a:endParaRPr>
          </a:p>
          <a:p>
            <a:pPr algn="l"/>
            <a:r>
              <a:rPr lang="en-US" sz="1800" b="1" i="0" u="none" strike="noStrike" baseline="0" dirty="0">
                <a:latin typeface="Times New Roman" panose="02020603050405020304" pitchFamily="18" charset="0"/>
              </a:rPr>
              <a:t>The Answer:</a:t>
            </a:r>
          </a:p>
          <a:p>
            <a:pPr marL="0" indent="0" algn="l">
              <a:buNone/>
            </a:pPr>
            <a:r>
              <a:rPr lang="en-US" sz="1800" dirty="0">
                <a:latin typeface="Symbol" panose="05050102010706020507" pitchFamily="18" charset="2"/>
              </a:rPr>
              <a:t> </a:t>
            </a:r>
            <a:r>
              <a:rPr lang="en-US" sz="1800" b="0" i="0" u="none" strike="noStrike" baseline="0" dirty="0">
                <a:latin typeface="Symbol" panose="05050102010706020507" pitchFamily="18" charset="2"/>
              </a:rPr>
              <a:t> </a:t>
            </a:r>
            <a:r>
              <a:rPr lang="en-US" sz="1800" dirty="0">
                <a:latin typeface="Times New Roman" panose="02020603050405020304" pitchFamily="18" charset="0"/>
              </a:rPr>
              <a:t>“</a:t>
            </a:r>
            <a:r>
              <a:rPr lang="en-US" sz="1800" b="0" i="0" u="none" strike="noStrike" baseline="0" dirty="0">
                <a:latin typeface="Times New Roman" panose="02020603050405020304" pitchFamily="18" charset="0"/>
              </a:rPr>
              <a:t>In the beginning God created the heavens and the earth.” (Genesis 1:1).</a:t>
            </a:r>
          </a:p>
          <a:p>
            <a:pPr marL="0" indent="0" algn="l">
              <a:buNone/>
            </a:pPr>
            <a:r>
              <a:rPr lang="en-US" sz="1800" dirty="0">
                <a:latin typeface="Symbol" panose="05050102010706020507" pitchFamily="18" charset="2"/>
              </a:rPr>
              <a:t> </a:t>
            </a:r>
            <a:r>
              <a:rPr lang="en-US" sz="1800" b="0" i="0" u="none" strike="noStrike" baseline="0" dirty="0">
                <a:latin typeface="Symbol" panose="05050102010706020507" pitchFamily="18" charset="2"/>
              </a:rPr>
              <a:t> </a:t>
            </a:r>
            <a:r>
              <a:rPr lang="en-US" sz="1800" dirty="0">
                <a:latin typeface="Times New Roman" panose="02020603050405020304" pitchFamily="18" charset="0"/>
              </a:rPr>
              <a:t>“</a:t>
            </a:r>
            <a:r>
              <a:rPr lang="en-US" sz="1800" b="0" i="0" u="none" strike="noStrike" baseline="0" dirty="0">
                <a:latin typeface="Times New Roman" panose="02020603050405020304" pitchFamily="18" charset="0"/>
              </a:rPr>
              <a:t>You alone are the Lord; You have made heaven, the heaven of heavens, with all their host, the</a:t>
            </a:r>
          </a:p>
          <a:p>
            <a:pPr marL="0" indent="0" algn="l">
              <a:buNone/>
            </a:pPr>
            <a:r>
              <a:rPr lang="en-US" sz="1800" b="0" i="0" u="none" strike="noStrike" baseline="0" dirty="0">
                <a:latin typeface="Times New Roman" panose="02020603050405020304" pitchFamily="18" charset="0"/>
              </a:rPr>
              <a:t>   earth and all things on it, the seas and all that is in them, and you preserve them all. The host of</a:t>
            </a:r>
          </a:p>
          <a:p>
            <a:pPr marL="0" indent="0" algn="l">
              <a:buNone/>
            </a:pPr>
            <a:r>
              <a:rPr lang="en-US" sz="1800" b="0" i="0" u="none" strike="noStrike" baseline="0" dirty="0">
                <a:latin typeface="Times New Roman" panose="02020603050405020304" pitchFamily="18" charset="0"/>
              </a:rPr>
              <a:t>   heaven worships You.” (Nehemiah 9:6).</a:t>
            </a:r>
            <a:endParaRPr lang="en-US" dirty="0"/>
          </a:p>
        </p:txBody>
      </p:sp>
    </p:spTree>
    <p:extLst>
      <p:ext uri="{BB962C8B-B14F-4D97-AF65-F5344CB8AC3E}">
        <p14:creationId xmlns:p14="http://schemas.microsoft.com/office/powerpoint/2010/main" val="4014118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C3F1F-05E7-3683-5FF8-3AABD30D8A8E}"/>
              </a:ext>
            </a:extLst>
          </p:cNvPr>
          <p:cNvSpPr>
            <a:spLocks noGrp="1"/>
          </p:cNvSpPr>
          <p:nvPr>
            <p:ph type="title"/>
          </p:nvPr>
        </p:nvSpPr>
        <p:spPr/>
        <p:txBody>
          <a:bodyPr/>
          <a:lstStyle/>
          <a:p>
            <a:r>
              <a:rPr lang="en-US" dirty="0"/>
              <a:t>Mormon belief &amp; our Rebuttal</a:t>
            </a:r>
          </a:p>
        </p:txBody>
      </p:sp>
      <p:sp>
        <p:nvSpPr>
          <p:cNvPr id="3" name="Content Placeholder 2">
            <a:extLst>
              <a:ext uri="{FF2B5EF4-FFF2-40B4-BE49-F238E27FC236}">
                <a16:creationId xmlns:a16="http://schemas.microsoft.com/office/drawing/2014/main" id="{7DC7454C-43B1-F6CE-74F2-A09AA1051FC6}"/>
              </a:ext>
            </a:extLst>
          </p:cNvPr>
          <p:cNvSpPr>
            <a:spLocks noGrp="1"/>
          </p:cNvSpPr>
          <p:nvPr>
            <p:ph idx="1"/>
          </p:nvPr>
        </p:nvSpPr>
        <p:spPr/>
        <p:txBody>
          <a:bodyPr/>
          <a:lstStyle/>
          <a:p>
            <a:pPr algn="l"/>
            <a:r>
              <a:rPr lang="en-US" sz="1800" b="1" i="0" u="none" strike="noStrike" baseline="0" dirty="0">
                <a:latin typeface="Times New Roman" panose="02020603050405020304" pitchFamily="18" charset="0"/>
              </a:rPr>
              <a:t>The many gods of the Mormons:</a:t>
            </a:r>
          </a:p>
          <a:p>
            <a:pPr algn="l"/>
            <a:r>
              <a:rPr lang="en-US" sz="1800" b="0" i="0" u="none" strike="noStrike" baseline="0" dirty="0">
                <a:latin typeface="Times New Roman" panose="02020603050405020304" pitchFamily="18" charset="0"/>
              </a:rPr>
              <a:t>There are many gods. They have a temple, which is the temple of gods, and they have a chief.</a:t>
            </a:r>
          </a:p>
          <a:p>
            <a:pPr marL="0" indent="0" algn="l">
              <a:buNone/>
            </a:pPr>
            <a:endParaRPr lang="en-US" sz="1800" b="0" i="0" u="none" strike="noStrike" baseline="0" dirty="0">
              <a:latin typeface="Times New Roman" panose="02020603050405020304" pitchFamily="18" charset="0"/>
            </a:endParaRPr>
          </a:p>
          <a:p>
            <a:pPr algn="l"/>
            <a:r>
              <a:rPr lang="en-US" sz="1800" b="1" i="0" u="none" strike="noStrike" baseline="0" dirty="0">
                <a:latin typeface="Times New Roman" panose="02020603050405020304" pitchFamily="18" charset="0"/>
              </a:rPr>
              <a:t>The Answer:</a:t>
            </a:r>
          </a:p>
          <a:p>
            <a:pPr algn="l"/>
            <a:r>
              <a:rPr lang="en-US" sz="1800" b="0" i="0" u="none" strike="noStrike" baseline="0" dirty="0">
                <a:latin typeface="Symbol" panose="05050102010706020507" pitchFamily="18" charset="2"/>
              </a:rPr>
              <a:t> </a:t>
            </a:r>
            <a:r>
              <a:rPr lang="en-US" sz="1800" dirty="0">
                <a:latin typeface="Times New Roman" panose="02020603050405020304" pitchFamily="18" charset="0"/>
              </a:rPr>
              <a:t>“</a:t>
            </a:r>
            <a:r>
              <a:rPr lang="en-US" sz="1800" b="0" i="0" u="none" strike="noStrike" baseline="0" dirty="0">
                <a:latin typeface="Times New Roman" panose="02020603050405020304" pitchFamily="18" charset="0"/>
              </a:rPr>
              <a:t>Hear, O Israel; the Lord our God, the Lord is One.” (Deuteronomy 6:4).</a:t>
            </a:r>
            <a:endParaRPr lang="en-US" sz="1800" b="0" i="0" u="none" strike="noStrike" baseline="0" dirty="0">
              <a:latin typeface="Arial" panose="020B0604020202020204" pitchFamily="34" charset="0"/>
            </a:endParaRPr>
          </a:p>
          <a:p>
            <a:pPr algn="l"/>
            <a:r>
              <a:rPr lang="en-US" sz="1800" b="0" i="0" u="none" strike="noStrike" baseline="0" dirty="0">
                <a:latin typeface="Symbol" panose="05050102010706020507" pitchFamily="18" charset="2"/>
              </a:rPr>
              <a:t> </a:t>
            </a:r>
            <a:r>
              <a:rPr lang="en-US" sz="1800" dirty="0">
                <a:latin typeface="Times New Roman" panose="02020603050405020304" pitchFamily="18" charset="0"/>
              </a:rPr>
              <a:t>“</a:t>
            </a:r>
            <a:r>
              <a:rPr lang="en-US" sz="1800" b="0" i="0" u="none" strike="noStrike" baseline="0" dirty="0">
                <a:latin typeface="Times New Roman" panose="02020603050405020304" pitchFamily="18" charset="0"/>
              </a:rPr>
              <a:t>Before Me there was no God formed nor shall there be after me.” (Isaiah 43:10).</a:t>
            </a:r>
          </a:p>
          <a:p>
            <a:pPr algn="l"/>
            <a:r>
              <a:rPr lang="en-US" sz="1800" b="0" i="0" u="none" strike="noStrike" baseline="0" dirty="0">
                <a:latin typeface="Symbol" panose="05050102010706020507" pitchFamily="18" charset="2"/>
              </a:rPr>
              <a:t> </a:t>
            </a:r>
            <a:r>
              <a:rPr lang="en-US" sz="1800" dirty="0">
                <a:latin typeface="Times New Roman" panose="02020603050405020304" pitchFamily="18" charset="0"/>
              </a:rPr>
              <a:t>“</a:t>
            </a:r>
            <a:r>
              <a:rPr lang="en-US" sz="1800" b="0" i="0" u="none" strike="noStrike" baseline="0" dirty="0">
                <a:latin typeface="Times New Roman" panose="02020603050405020304" pitchFamily="18" charset="0"/>
              </a:rPr>
              <a:t>I am the First and I am the Last; besides Me there is no God.” (Isaiah 44:6).</a:t>
            </a:r>
            <a:endParaRPr lang="en-US" dirty="0"/>
          </a:p>
        </p:txBody>
      </p:sp>
    </p:spTree>
    <p:extLst>
      <p:ext uri="{BB962C8B-B14F-4D97-AF65-F5344CB8AC3E}">
        <p14:creationId xmlns:p14="http://schemas.microsoft.com/office/powerpoint/2010/main" val="1261613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B1A65-3DB5-B6D5-79C8-B0797EEBFD89}"/>
              </a:ext>
            </a:extLst>
          </p:cNvPr>
          <p:cNvSpPr>
            <a:spLocks noGrp="1"/>
          </p:cNvSpPr>
          <p:nvPr>
            <p:ph type="title"/>
          </p:nvPr>
        </p:nvSpPr>
        <p:spPr/>
        <p:txBody>
          <a:bodyPr/>
          <a:lstStyle/>
          <a:p>
            <a:r>
              <a:rPr lang="en-US" dirty="0"/>
              <a:t>Mormon belief &amp; our rebuttal</a:t>
            </a:r>
          </a:p>
        </p:txBody>
      </p:sp>
      <p:sp>
        <p:nvSpPr>
          <p:cNvPr id="3" name="Content Placeholder 2">
            <a:extLst>
              <a:ext uri="{FF2B5EF4-FFF2-40B4-BE49-F238E27FC236}">
                <a16:creationId xmlns:a16="http://schemas.microsoft.com/office/drawing/2014/main" id="{26A4A794-6F2F-DFFF-2539-34DF4E7780D7}"/>
              </a:ext>
            </a:extLst>
          </p:cNvPr>
          <p:cNvSpPr>
            <a:spLocks noGrp="1"/>
          </p:cNvSpPr>
          <p:nvPr>
            <p:ph idx="1"/>
          </p:nvPr>
        </p:nvSpPr>
        <p:spPr>
          <a:xfrm>
            <a:off x="913795" y="1709530"/>
            <a:ext cx="10353762" cy="4863548"/>
          </a:xfrm>
        </p:spPr>
        <p:txBody>
          <a:bodyPr>
            <a:noAutofit/>
          </a:bodyPr>
          <a:lstStyle/>
          <a:p>
            <a:pPr algn="l"/>
            <a:r>
              <a:rPr lang="en-US" b="1" i="0" u="none" strike="noStrike" baseline="0" dirty="0">
                <a:latin typeface="Times New Roman" panose="02020603050405020304" pitchFamily="18" charset="0"/>
              </a:rPr>
              <a:t>There is no Holy Trinity:</a:t>
            </a:r>
          </a:p>
          <a:p>
            <a:pPr algn="l"/>
            <a:r>
              <a:rPr lang="en-US" b="0" i="0" u="none" strike="noStrike" baseline="0" dirty="0">
                <a:latin typeface="Times New Roman" panose="02020603050405020304" pitchFamily="18" charset="0"/>
              </a:rPr>
              <a:t>The Mormons believe that the Holy Trinity is absurd and that three in one and one in three is a wrong concept.</a:t>
            </a:r>
          </a:p>
          <a:p>
            <a:pPr marL="0" indent="0" algn="l">
              <a:buNone/>
            </a:pPr>
            <a:endParaRPr lang="en-US" b="0" i="0" u="none" strike="noStrike" baseline="0" dirty="0">
              <a:latin typeface="Times New Roman" panose="02020603050405020304" pitchFamily="18" charset="0"/>
            </a:endParaRPr>
          </a:p>
          <a:p>
            <a:pPr algn="l"/>
            <a:r>
              <a:rPr lang="en-US" b="1" i="0" u="none" strike="noStrike" baseline="0" dirty="0">
                <a:latin typeface="Times New Roman" panose="02020603050405020304" pitchFamily="18" charset="0"/>
              </a:rPr>
              <a:t>The Answer:</a:t>
            </a:r>
          </a:p>
          <a:p>
            <a:pPr algn="l"/>
            <a:r>
              <a:rPr lang="en-US" b="0" i="0" u="none" strike="noStrike" baseline="0" dirty="0">
                <a:latin typeface="Symbol" panose="05050102010706020507" pitchFamily="18" charset="2"/>
              </a:rPr>
              <a:t> </a:t>
            </a:r>
            <a:r>
              <a:rPr lang="en-US" dirty="0">
                <a:latin typeface="Times New Roman" panose="02020603050405020304" pitchFamily="18" charset="0"/>
              </a:rPr>
              <a:t>“</a:t>
            </a:r>
            <a:r>
              <a:rPr lang="en-US" b="0" i="0" u="none" strike="noStrike" baseline="0" dirty="0">
                <a:latin typeface="Times New Roman" panose="02020603050405020304" pitchFamily="18" charset="0"/>
              </a:rPr>
              <a:t>Hear, O Israel; the Lord our God, the Lord is One.” (Deuteronomy 6:4).</a:t>
            </a:r>
          </a:p>
          <a:p>
            <a:pPr algn="l"/>
            <a:r>
              <a:rPr lang="en-US" b="0" i="0" u="none" strike="noStrike" baseline="0" dirty="0">
                <a:latin typeface="Symbol" panose="05050102010706020507" pitchFamily="18" charset="2"/>
              </a:rPr>
              <a:t> </a:t>
            </a:r>
            <a:r>
              <a:rPr lang="en-US" dirty="0">
                <a:latin typeface="Times New Roman" panose="02020603050405020304" pitchFamily="18" charset="0"/>
              </a:rPr>
              <a:t>“</a:t>
            </a:r>
            <a:r>
              <a:rPr lang="en-US" b="0" i="0" u="none" strike="noStrike" baseline="0" dirty="0">
                <a:latin typeface="Times New Roman" panose="02020603050405020304" pitchFamily="18" charset="0"/>
              </a:rPr>
              <a:t>Go therefore and make disciples of all the nations, baptizing them in the name of the Father and of the Son and of the Holy Spirit.” (Matthew 28:19).</a:t>
            </a:r>
            <a:endParaRPr lang="en-US" dirty="0"/>
          </a:p>
        </p:txBody>
      </p:sp>
    </p:spTree>
    <p:extLst>
      <p:ext uri="{BB962C8B-B14F-4D97-AF65-F5344CB8AC3E}">
        <p14:creationId xmlns:p14="http://schemas.microsoft.com/office/powerpoint/2010/main" val="2059431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42FD7-325F-0813-CF18-9E08C27F5831}"/>
              </a:ext>
            </a:extLst>
          </p:cNvPr>
          <p:cNvSpPr>
            <a:spLocks noGrp="1"/>
          </p:cNvSpPr>
          <p:nvPr>
            <p:ph type="title"/>
          </p:nvPr>
        </p:nvSpPr>
        <p:spPr/>
        <p:txBody>
          <a:bodyPr/>
          <a:lstStyle/>
          <a:p>
            <a:r>
              <a:rPr lang="en-US" dirty="0"/>
              <a:t>Mormon belief &amp; our rebuttal</a:t>
            </a:r>
          </a:p>
        </p:txBody>
      </p:sp>
      <p:sp>
        <p:nvSpPr>
          <p:cNvPr id="3" name="Content Placeholder 2">
            <a:extLst>
              <a:ext uri="{FF2B5EF4-FFF2-40B4-BE49-F238E27FC236}">
                <a16:creationId xmlns:a16="http://schemas.microsoft.com/office/drawing/2014/main" id="{6C27DA72-EDDE-C93D-2649-1F119326F461}"/>
              </a:ext>
            </a:extLst>
          </p:cNvPr>
          <p:cNvSpPr>
            <a:spLocks noGrp="1"/>
          </p:cNvSpPr>
          <p:nvPr>
            <p:ph idx="1"/>
          </p:nvPr>
        </p:nvSpPr>
        <p:spPr/>
        <p:txBody>
          <a:bodyPr>
            <a:normAutofit/>
          </a:bodyPr>
          <a:lstStyle/>
          <a:p>
            <a:pPr algn="l"/>
            <a:r>
              <a:rPr lang="en-US" b="1" i="0" u="none" strike="noStrike" baseline="0" dirty="0">
                <a:latin typeface="Times New Roman,Bold"/>
              </a:rPr>
              <a:t>God is human in the Mormons’ </a:t>
            </a:r>
            <a:r>
              <a:rPr lang="en-US" b="1" i="0" u="none" strike="noStrike" baseline="0" dirty="0">
                <a:latin typeface="Times New Roman" panose="02020603050405020304" pitchFamily="18" charset="0"/>
              </a:rPr>
              <a:t>Faith:</a:t>
            </a:r>
          </a:p>
          <a:p>
            <a:pPr algn="l"/>
            <a:r>
              <a:rPr lang="en-US" b="0" i="0" u="none" strike="noStrike" baseline="0" dirty="0">
                <a:latin typeface="Times New Roman" panose="02020603050405020304" pitchFamily="18" charset="0"/>
              </a:rPr>
              <a:t>God is a physical being like us made of flesh and bones.</a:t>
            </a:r>
          </a:p>
          <a:p>
            <a:pPr marL="0" indent="0" algn="l">
              <a:buNone/>
            </a:pPr>
            <a:endParaRPr lang="en-US" b="0" i="0" u="none" strike="noStrike" baseline="0" dirty="0">
              <a:latin typeface="Times New Roman" panose="02020603050405020304" pitchFamily="18" charset="0"/>
            </a:endParaRPr>
          </a:p>
          <a:p>
            <a:pPr algn="l"/>
            <a:r>
              <a:rPr lang="en-US" b="1" i="0" u="none" strike="noStrike" baseline="0" dirty="0">
                <a:latin typeface="Times New Roman" panose="02020603050405020304" pitchFamily="18" charset="0"/>
              </a:rPr>
              <a:t>The Answer:</a:t>
            </a:r>
          </a:p>
          <a:p>
            <a:pPr algn="l"/>
            <a:r>
              <a:rPr lang="en-US" b="0" i="0" u="none" strike="noStrike" baseline="0" dirty="0">
                <a:latin typeface="Symbol" panose="05050102010706020507" pitchFamily="18" charset="2"/>
              </a:rPr>
              <a:t> </a:t>
            </a:r>
            <a:r>
              <a:rPr lang="en-US" dirty="0">
                <a:latin typeface="Times New Roman" panose="02020603050405020304" pitchFamily="18" charset="0"/>
              </a:rPr>
              <a:t>“</a:t>
            </a:r>
            <a:r>
              <a:rPr lang="en-US" b="0" i="0" u="none" strike="noStrike" baseline="0" dirty="0">
                <a:latin typeface="Times New Roman" panose="02020603050405020304" pitchFamily="18" charset="0"/>
              </a:rPr>
              <a:t>God is Spirit.” (John 4:24).</a:t>
            </a:r>
          </a:p>
          <a:p>
            <a:pPr algn="l"/>
            <a:r>
              <a:rPr lang="en-US" b="0" i="0" u="none" strike="noStrike" baseline="0" dirty="0">
                <a:latin typeface="Symbol" panose="05050102010706020507" pitchFamily="18" charset="2"/>
              </a:rPr>
              <a:t> </a:t>
            </a:r>
            <a:r>
              <a:rPr lang="en-US" dirty="0">
                <a:latin typeface="Times New Roman" panose="02020603050405020304" pitchFamily="18" charset="0"/>
              </a:rPr>
              <a:t>“</a:t>
            </a:r>
            <a:r>
              <a:rPr lang="en-US" b="0" i="0" u="none" strike="noStrike" baseline="0" dirty="0">
                <a:latin typeface="Times New Roman" panose="02020603050405020304" pitchFamily="18" charset="0"/>
              </a:rPr>
              <a:t>I am God and not man, the Holy One in your midst.” (Hosea 11:9).</a:t>
            </a:r>
            <a:endParaRPr lang="en-US" dirty="0"/>
          </a:p>
        </p:txBody>
      </p:sp>
    </p:spTree>
    <p:extLst>
      <p:ext uri="{BB962C8B-B14F-4D97-AF65-F5344CB8AC3E}">
        <p14:creationId xmlns:p14="http://schemas.microsoft.com/office/powerpoint/2010/main" val="3488874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A1C8F-6A62-01B2-244F-D62440CCCDC9}"/>
              </a:ext>
            </a:extLst>
          </p:cNvPr>
          <p:cNvSpPr>
            <a:spLocks noGrp="1"/>
          </p:cNvSpPr>
          <p:nvPr>
            <p:ph type="title"/>
          </p:nvPr>
        </p:nvSpPr>
        <p:spPr/>
        <p:txBody>
          <a:bodyPr/>
          <a:lstStyle/>
          <a:p>
            <a:r>
              <a:rPr lang="en-US" dirty="0"/>
              <a:t>Mormon belief &amp; our rebuttal</a:t>
            </a:r>
          </a:p>
        </p:txBody>
      </p:sp>
      <p:sp>
        <p:nvSpPr>
          <p:cNvPr id="3" name="Content Placeholder 2">
            <a:extLst>
              <a:ext uri="{FF2B5EF4-FFF2-40B4-BE49-F238E27FC236}">
                <a16:creationId xmlns:a16="http://schemas.microsoft.com/office/drawing/2014/main" id="{401B2AF2-021C-9601-F09D-F0201DBA3EC7}"/>
              </a:ext>
            </a:extLst>
          </p:cNvPr>
          <p:cNvSpPr>
            <a:spLocks noGrp="1"/>
          </p:cNvSpPr>
          <p:nvPr>
            <p:ph idx="1"/>
          </p:nvPr>
        </p:nvSpPr>
        <p:spPr>
          <a:xfrm>
            <a:off x="913795" y="2096064"/>
            <a:ext cx="10353762" cy="4437258"/>
          </a:xfrm>
        </p:spPr>
        <p:txBody>
          <a:bodyPr/>
          <a:lstStyle/>
          <a:p>
            <a:pPr algn="l"/>
            <a:r>
              <a:rPr lang="en-US" sz="1800" b="1" i="0" u="none" strike="noStrike" baseline="0" dirty="0">
                <a:latin typeface="Times New Roman" panose="02020603050405020304" pitchFamily="18" charset="0"/>
              </a:rPr>
              <a:t>Jesus Christ was not born of the Virgin Mary through the Holy Spirit:</a:t>
            </a:r>
          </a:p>
          <a:p>
            <a:pPr algn="l"/>
            <a:r>
              <a:rPr lang="en-US" sz="1800" b="0" i="0" u="none" strike="noStrike" baseline="0" dirty="0">
                <a:latin typeface="Times New Roman" panose="02020603050405020304" pitchFamily="18" charset="0"/>
              </a:rPr>
              <a:t>Jesus Christ was born from Mary through a normal marriage to a great, immortal and glorified person.</a:t>
            </a:r>
          </a:p>
          <a:p>
            <a:pPr marL="0" indent="0" algn="l">
              <a:buNone/>
            </a:pPr>
            <a:endParaRPr lang="en-US" sz="1800" b="0" i="0" u="none" strike="noStrike" baseline="0" dirty="0">
              <a:latin typeface="Times New Roman" panose="02020603050405020304" pitchFamily="18" charset="0"/>
            </a:endParaRPr>
          </a:p>
          <a:p>
            <a:pPr algn="l"/>
            <a:r>
              <a:rPr lang="en-US" sz="1800" b="1" i="0" u="none" strike="noStrike" baseline="0" dirty="0">
                <a:latin typeface="Times New Roman" panose="02020603050405020304" pitchFamily="18" charset="0"/>
              </a:rPr>
              <a:t>The Answer:</a:t>
            </a:r>
          </a:p>
          <a:p>
            <a:pPr algn="l"/>
            <a:r>
              <a:rPr lang="en-US" sz="1800" b="0" i="0" u="none" strike="noStrike" baseline="0" dirty="0">
                <a:latin typeface="Symbol" panose="05050102010706020507" pitchFamily="18" charset="2"/>
              </a:rPr>
              <a:t> </a:t>
            </a:r>
            <a:r>
              <a:rPr lang="en-US" sz="1800" dirty="0">
                <a:latin typeface="Times New Roman" panose="02020603050405020304" pitchFamily="18" charset="0"/>
              </a:rPr>
              <a:t>“</a:t>
            </a:r>
            <a:r>
              <a:rPr lang="en-US" sz="1800" b="0" i="0" u="none" strike="noStrike" baseline="0" dirty="0">
                <a:latin typeface="Times New Roman" panose="02020603050405020304" pitchFamily="18" charset="0"/>
              </a:rPr>
              <a:t>After His mother Mary was betrothed to Joseph, before they came together, she was found with</a:t>
            </a:r>
          </a:p>
          <a:p>
            <a:pPr algn="l"/>
            <a:r>
              <a:rPr lang="en-US" sz="1800" b="0" i="0" u="none" strike="noStrike" baseline="0" dirty="0">
                <a:latin typeface="Times New Roman" panose="02020603050405020304" pitchFamily="18" charset="0"/>
              </a:rPr>
              <a:t>child of the Holy Spirit.” (Matthew 1:18).</a:t>
            </a:r>
          </a:p>
          <a:p>
            <a:pPr algn="l"/>
            <a:r>
              <a:rPr lang="en-US" sz="1800" b="0" i="0" u="none" strike="noStrike" baseline="0" dirty="0">
                <a:latin typeface="Symbol" panose="05050102010706020507" pitchFamily="18" charset="2"/>
              </a:rPr>
              <a:t> </a:t>
            </a:r>
            <a:r>
              <a:rPr lang="en-US" sz="1800" dirty="0">
                <a:latin typeface="Times New Roman" panose="02020603050405020304" pitchFamily="18" charset="0"/>
              </a:rPr>
              <a:t>“</a:t>
            </a:r>
            <a:r>
              <a:rPr lang="en-US" sz="1800" b="0" i="0" u="none" strike="noStrike" baseline="0" dirty="0">
                <a:latin typeface="Times New Roman" panose="02020603050405020304" pitchFamily="18" charset="0"/>
              </a:rPr>
              <a:t>Mary said to the angel, “How can this be, since I do not know a man?” (Luke 1:34).</a:t>
            </a:r>
          </a:p>
          <a:p>
            <a:pPr algn="l"/>
            <a:r>
              <a:rPr lang="en-US" sz="1800" b="0" i="0" u="none" strike="noStrike" baseline="0" dirty="0">
                <a:latin typeface="Symbol" panose="05050102010706020507" pitchFamily="18" charset="2"/>
              </a:rPr>
              <a:t> </a:t>
            </a:r>
            <a:r>
              <a:rPr lang="en-US" sz="1800" dirty="0">
                <a:latin typeface="Times New Roman" panose="02020603050405020304" pitchFamily="18" charset="0"/>
              </a:rPr>
              <a:t>“</a:t>
            </a:r>
            <a:r>
              <a:rPr lang="en-US" sz="1800" b="0" i="0" u="none" strike="noStrike" baseline="0" dirty="0">
                <a:latin typeface="Times New Roman" panose="02020603050405020304" pitchFamily="18" charset="0"/>
              </a:rPr>
              <a:t>The Holy Spirit will come upon you, and the power of the Highest will overshadow you; therefore,</a:t>
            </a:r>
          </a:p>
          <a:p>
            <a:pPr algn="l"/>
            <a:r>
              <a:rPr lang="en-US" sz="1800" b="0" i="0" u="none" strike="noStrike" baseline="0" dirty="0">
                <a:latin typeface="Times New Roman" panose="02020603050405020304" pitchFamily="18" charset="0"/>
              </a:rPr>
              <a:t>also, that Holy One who is to be born will be called the Son of God.” (Luke 1:35).</a:t>
            </a:r>
            <a:endParaRPr lang="en-US" dirty="0"/>
          </a:p>
        </p:txBody>
      </p:sp>
    </p:spTree>
    <p:extLst>
      <p:ext uri="{BB962C8B-B14F-4D97-AF65-F5344CB8AC3E}">
        <p14:creationId xmlns:p14="http://schemas.microsoft.com/office/powerpoint/2010/main" val="1485353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E88EE-315E-DB64-F04D-6DA795BCB0FC}"/>
              </a:ext>
            </a:extLst>
          </p:cNvPr>
          <p:cNvSpPr>
            <a:spLocks noGrp="1"/>
          </p:cNvSpPr>
          <p:nvPr>
            <p:ph type="title"/>
          </p:nvPr>
        </p:nvSpPr>
        <p:spPr/>
        <p:txBody>
          <a:bodyPr/>
          <a:lstStyle/>
          <a:p>
            <a:r>
              <a:rPr lang="en-US" dirty="0"/>
              <a:t>Mormon belief &amp; our rebuttal</a:t>
            </a:r>
          </a:p>
        </p:txBody>
      </p:sp>
      <p:sp>
        <p:nvSpPr>
          <p:cNvPr id="3" name="Content Placeholder 2">
            <a:extLst>
              <a:ext uri="{FF2B5EF4-FFF2-40B4-BE49-F238E27FC236}">
                <a16:creationId xmlns:a16="http://schemas.microsoft.com/office/drawing/2014/main" id="{6AC6F781-DC75-4298-548B-ACB3D83CA243}"/>
              </a:ext>
            </a:extLst>
          </p:cNvPr>
          <p:cNvSpPr>
            <a:spLocks noGrp="1"/>
          </p:cNvSpPr>
          <p:nvPr>
            <p:ph idx="1"/>
          </p:nvPr>
        </p:nvSpPr>
        <p:spPr>
          <a:xfrm>
            <a:off x="913795" y="2096063"/>
            <a:ext cx="10353762" cy="4503519"/>
          </a:xfrm>
        </p:spPr>
        <p:txBody>
          <a:bodyPr>
            <a:normAutofit/>
          </a:bodyPr>
          <a:lstStyle/>
          <a:p>
            <a:pPr algn="l"/>
            <a:r>
              <a:rPr lang="en-US" sz="1800" b="1" i="0" u="none" strike="noStrike" baseline="0" dirty="0">
                <a:latin typeface="Times New Roman" panose="02020603050405020304" pitchFamily="18" charset="0"/>
              </a:rPr>
              <a:t>The Blood of Christ does not cleanse us from our sins:</a:t>
            </a:r>
          </a:p>
          <a:p>
            <a:pPr algn="l"/>
            <a:r>
              <a:rPr lang="en-US" sz="1800" b="0" i="0" u="none" strike="noStrike" baseline="0" dirty="0">
                <a:latin typeface="Times New Roman" panose="02020603050405020304" pitchFamily="18" charset="0"/>
              </a:rPr>
              <a:t>According to the Mormons, the blood of Christ does not cleanse us from our sins: the sinner should be</a:t>
            </a:r>
          </a:p>
          <a:p>
            <a:pPr algn="l"/>
            <a:r>
              <a:rPr lang="en-US" sz="1800" b="0" i="0" u="none" strike="noStrike" baseline="0" dirty="0">
                <a:latin typeface="Times New Roman" panose="02020603050405020304" pitchFamily="18" charset="0"/>
              </a:rPr>
              <a:t>punished and die.</a:t>
            </a:r>
          </a:p>
          <a:p>
            <a:pPr marL="0" indent="0" algn="l">
              <a:buNone/>
            </a:pPr>
            <a:endParaRPr lang="en-US" sz="1800" b="0" i="0" u="none" strike="noStrike" baseline="0" dirty="0">
              <a:latin typeface="Arial" panose="020B0604020202020204" pitchFamily="34" charset="0"/>
            </a:endParaRPr>
          </a:p>
          <a:p>
            <a:pPr algn="l"/>
            <a:r>
              <a:rPr lang="en-US" sz="1800" b="1" i="0" u="none" strike="noStrike" baseline="0" dirty="0">
                <a:latin typeface="Times New Roman" panose="02020603050405020304" pitchFamily="18" charset="0"/>
              </a:rPr>
              <a:t>The Answer:</a:t>
            </a:r>
          </a:p>
          <a:p>
            <a:pPr algn="l"/>
            <a:r>
              <a:rPr lang="en-US" sz="1800" b="0" i="0" u="none" strike="noStrike" baseline="0" dirty="0">
                <a:latin typeface="Symbol" panose="05050102010706020507" pitchFamily="18" charset="2"/>
              </a:rPr>
              <a:t> </a:t>
            </a:r>
            <a:r>
              <a:rPr lang="en-US" sz="1800" dirty="0">
                <a:latin typeface="Times New Roman" panose="02020603050405020304" pitchFamily="18" charset="0"/>
              </a:rPr>
              <a:t>“</a:t>
            </a:r>
            <a:r>
              <a:rPr lang="en-US" sz="1800" b="0" i="0" u="none" strike="noStrike" baseline="0" dirty="0">
                <a:latin typeface="Times New Roman" panose="02020603050405020304" pitchFamily="18" charset="0"/>
              </a:rPr>
              <a:t>If we walk in the light as He is in the light, we have fellowship with one another, and the blood of</a:t>
            </a:r>
          </a:p>
          <a:p>
            <a:pPr algn="l"/>
            <a:r>
              <a:rPr lang="en-US" sz="1800" b="0" i="0" u="none" strike="noStrike" baseline="0" dirty="0">
                <a:latin typeface="Times New Roman" panose="02020603050405020304" pitchFamily="18" charset="0"/>
              </a:rPr>
              <a:t>Jesus Christ, His Son cleanses us from all sin.” (John 1:7).</a:t>
            </a:r>
          </a:p>
          <a:p>
            <a:pPr algn="l"/>
            <a:r>
              <a:rPr lang="en-US" sz="1800" b="0" i="0" u="none" strike="noStrike" baseline="0" dirty="0">
                <a:latin typeface="Symbol" panose="05050102010706020507" pitchFamily="18" charset="2"/>
              </a:rPr>
              <a:t> </a:t>
            </a:r>
            <a:r>
              <a:rPr lang="en-US" sz="1800" dirty="0">
                <a:latin typeface="Times New Roman" panose="02020603050405020304" pitchFamily="18" charset="0"/>
              </a:rPr>
              <a:t>“</a:t>
            </a:r>
            <a:r>
              <a:rPr lang="en-US" sz="1800" b="0" i="0" u="none" strike="noStrike" baseline="0" dirty="0">
                <a:latin typeface="Times New Roman" panose="02020603050405020304" pitchFamily="18" charset="0"/>
              </a:rPr>
              <a:t>To Him who love us and washed us from our sins in His own blood.” (Revelation 1:5).</a:t>
            </a:r>
          </a:p>
          <a:p>
            <a:pPr algn="l"/>
            <a:r>
              <a:rPr lang="en-US" sz="1800" b="0" i="0" u="none" strike="noStrike" baseline="0" dirty="0">
                <a:latin typeface="Symbol" panose="05050102010706020507" pitchFamily="18" charset="2"/>
              </a:rPr>
              <a:t> </a:t>
            </a:r>
            <a:r>
              <a:rPr lang="en-US" sz="1800" dirty="0">
                <a:latin typeface="Times New Roman" panose="02020603050405020304" pitchFamily="18" charset="0"/>
              </a:rPr>
              <a:t>“</a:t>
            </a:r>
            <a:r>
              <a:rPr lang="en-US" sz="1800" b="0" i="0" u="none" strike="noStrike" baseline="0" dirty="0">
                <a:latin typeface="Times New Roman" panose="02020603050405020304" pitchFamily="18" charset="0"/>
              </a:rPr>
              <a:t>Christ was offered once to bear the sins of many.” (Hebrew 9:28).</a:t>
            </a:r>
            <a:endParaRPr lang="en-US" dirty="0"/>
          </a:p>
        </p:txBody>
      </p:sp>
    </p:spTree>
    <p:extLst>
      <p:ext uri="{BB962C8B-B14F-4D97-AF65-F5344CB8AC3E}">
        <p14:creationId xmlns:p14="http://schemas.microsoft.com/office/powerpoint/2010/main" val="3830176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25359-55E9-6C97-7956-F873BA6DF1C2}"/>
              </a:ext>
            </a:extLst>
          </p:cNvPr>
          <p:cNvSpPr>
            <a:spLocks noGrp="1"/>
          </p:cNvSpPr>
          <p:nvPr>
            <p:ph type="title"/>
          </p:nvPr>
        </p:nvSpPr>
        <p:spPr/>
        <p:txBody>
          <a:bodyPr/>
          <a:lstStyle/>
          <a:p>
            <a:r>
              <a:rPr lang="en-US" dirty="0"/>
              <a:t>Mormon belief &amp; our rebuttal</a:t>
            </a:r>
          </a:p>
        </p:txBody>
      </p:sp>
      <p:sp>
        <p:nvSpPr>
          <p:cNvPr id="3" name="Content Placeholder 2">
            <a:extLst>
              <a:ext uri="{FF2B5EF4-FFF2-40B4-BE49-F238E27FC236}">
                <a16:creationId xmlns:a16="http://schemas.microsoft.com/office/drawing/2014/main" id="{D35A1B01-E52E-7F3A-CE7F-CA66C20DDDEB}"/>
              </a:ext>
            </a:extLst>
          </p:cNvPr>
          <p:cNvSpPr>
            <a:spLocks noGrp="1"/>
          </p:cNvSpPr>
          <p:nvPr>
            <p:ph idx="1"/>
          </p:nvPr>
        </p:nvSpPr>
        <p:spPr>
          <a:xfrm>
            <a:off x="913795" y="2096063"/>
            <a:ext cx="10353762" cy="4397501"/>
          </a:xfrm>
        </p:spPr>
        <p:txBody>
          <a:bodyPr/>
          <a:lstStyle/>
          <a:p>
            <a:pPr algn="l"/>
            <a:r>
              <a:rPr lang="en-US" sz="1800" b="1" i="0" u="none" strike="noStrike" baseline="0" dirty="0">
                <a:latin typeface="Times New Roman" panose="02020603050405020304" pitchFamily="18" charset="0"/>
              </a:rPr>
              <a:t>The Holy Spirit is a Limited Person:</a:t>
            </a:r>
          </a:p>
          <a:p>
            <a:pPr algn="l"/>
            <a:r>
              <a:rPr lang="en-US" sz="1800" b="0" i="0" u="none" strike="noStrike" baseline="0" dirty="0">
                <a:latin typeface="Times New Roman" panose="02020603050405020304" pitchFamily="18" charset="0"/>
              </a:rPr>
              <a:t>The Holy Spirit has a personality as a man. He has the ability to be present in one place and cannot</a:t>
            </a:r>
          </a:p>
          <a:p>
            <a:pPr algn="l"/>
            <a:r>
              <a:rPr lang="en-US" sz="1800" b="0" i="0" u="none" strike="noStrike" baseline="0" dirty="0">
                <a:latin typeface="Times New Roman" panose="02020603050405020304" pitchFamily="18" charset="0"/>
              </a:rPr>
              <a:t>change his appearance to any other image.</a:t>
            </a:r>
          </a:p>
          <a:p>
            <a:pPr marL="0" indent="0" algn="l">
              <a:buNone/>
            </a:pPr>
            <a:endParaRPr lang="en-US" sz="1800" b="0" i="0" u="none" strike="noStrike" baseline="0" dirty="0">
              <a:latin typeface="Times New Roman" panose="02020603050405020304" pitchFamily="18" charset="0"/>
            </a:endParaRPr>
          </a:p>
          <a:p>
            <a:pPr algn="l"/>
            <a:r>
              <a:rPr lang="en-US" sz="1800" b="1" i="0" u="none" strike="noStrike" baseline="0" dirty="0">
                <a:latin typeface="Times New Roman" panose="02020603050405020304" pitchFamily="18" charset="0"/>
              </a:rPr>
              <a:t>The Answer:</a:t>
            </a:r>
          </a:p>
          <a:p>
            <a:pPr algn="l"/>
            <a:r>
              <a:rPr lang="en-US" sz="1800" b="0" i="0" u="none" strike="noStrike" baseline="0" dirty="0">
                <a:latin typeface="Symbol" panose="05050102010706020507" pitchFamily="18" charset="2"/>
              </a:rPr>
              <a:t> </a:t>
            </a:r>
            <a:r>
              <a:rPr lang="en-US" sz="1800" b="0" i="0" u="none" strike="noStrike" baseline="0" dirty="0">
                <a:latin typeface="Times New Roman" panose="02020603050405020304" pitchFamily="18" charset="0"/>
              </a:rPr>
              <a:t>Peter said: “Ananias, why has Satan filled your heart to lie to the Holy Spirit … You have not lied</a:t>
            </a:r>
          </a:p>
          <a:p>
            <a:pPr algn="l"/>
            <a:r>
              <a:rPr lang="en-US" sz="1800" b="0" i="0" u="none" strike="noStrike" baseline="0" dirty="0">
                <a:latin typeface="Times New Roman" panose="02020603050405020304" pitchFamily="18" charset="0"/>
              </a:rPr>
              <a:t>to men but to God.” (Acts 5:3-4).</a:t>
            </a:r>
          </a:p>
          <a:p>
            <a:pPr algn="l"/>
            <a:r>
              <a:rPr lang="en-US" sz="1800" b="0" i="0" u="none" strike="noStrike" baseline="0" dirty="0">
                <a:latin typeface="Symbol" panose="05050102010706020507" pitchFamily="18" charset="2"/>
              </a:rPr>
              <a:t> </a:t>
            </a:r>
            <a:r>
              <a:rPr lang="en-US" sz="1800" dirty="0">
                <a:latin typeface="Times New Roman" panose="02020603050405020304" pitchFamily="18" charset="0"/>
              </a:rPr>
              <a:t>“</a:t>
            </a:r>
            <a:r>
              <a:rPr lang="en-US" sz="1800" b="0" i="0" u="none" strike="noStrike" baseline="0" dirty="0">
                <a:latin typeface="Times New Roman" panose="02020603050405020304" pitchFamily="18" charset="0"/>
              </a:rPr>
              <a:t>Where can I go from Your Spirit? Or where can I flee from Your presence? If I ascend into heaven,</a:t>
            </a:r>
          </a:p>
          <a:p>
            <a:pPr algn="l"/>
            <a:r>
              <a:rPr lang="en-US" sz="1800" b="0" i="0" u="none" strike="noStrike" baseline="0" dirty="0">
                <a:latin typeface="Times New Roman" panose="02020603050405020304" pitchFamily="18" charset="0"/>
              </a:rPr>
              <a:t>You are there; if I make my bed in hell, behold, You are there.” (Psalm 139:7-8).</a:t>
            </a:r>
            <a:endParaRPr lang="en-US" dirty="0"/>
          </a:p>
        </p:txBody>
      </p:sp>
    </p:spTree>
    <p:extLst>
      <p:ext uri="{BB962C8B-B14F-4D97-AF65-F5344CB8AC3E}">
        <p14:creationId xmlns:p14="http://schemas.microsoft.com/office/powerpoint/2010/main" val="1800302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ACF9C-E69A-BFF7-F54F-CD0CC56688B9}"/>
              </a:ext>
            </a:extLst>
          </p:cNvPr>
          <p:cNvSpPr>
            <a:spLocks noGrp="1"/>
          </p:cNvSpPr>
          <p:nvPr>
            <p:ph type="title"/>
          </p:nvPr>
        </p:nvSpPr>
        <p:spPr/>
        <p:txBody>
          <a:bodyPr/>
          <a:lstStyle/>
          <a:p>
            <a:r>
              <a:rPr lang="en-US" dirty="0"/>
              <a:t>Mormon belief &amp; our rebuttal</a:t>
            </a:r>
          </a:p>
        </p:txBody>
      </p:sp>
      <p:sp>
        <p:nvSpPr>
          <p:cNvPr id="3" name="Content Placeholder 2">
            <a:extLst>
              <a:ext uri="{FF2B5EF4-FFF2-40B4-BE49-F238E27FC236}">
                <a16:creationId xmlns:a16="http://schemas.microsoft.com/office/drawing/2014/main" id="{AE702EE2-F63F-5512-2B0F-0B88EC78033B}"/>
              </a:ext>
            </a:extLst>
          </p:cNvPr>
          <p:cNvSpPr>
            <a:spLocks noGrp="1"/>
          </p:cNvSpPr>
          <p:nvPr>
            <p:ph idx="1"/>
          </p:nvPr>
        </p:nvSpPr>
        <p:spPr/>
        <p:txBody>
          <a:bodyPr/>
          <a:lstStyle/>
          <a:p>
            <a:pPr algn="l"/>
            <a:r>
              <a:rPr lang="en-US" sz="1800" b="1" i="0" u="none" strike="noStrike" baseline="0" dirty="0">
                <a:latin typeface="Times New Roman" panose="02020603050405020304" pitchFamily="18" charset="0"/>
              </a:rPr>
              <a:t>A Human Being Can Become a God:</a:t>
            </a:r>
          </a:p>
          <a:p>
            <a:pPr algn="l"/>
            <a:r>
              <a:rPr lang="en-US" sz="1800" b="0" i="0" u="none" strike="noStrike" baseline="0" dirty="0">
                <a:latin typeface="Times New Roman" panose="02020603050405020304" pitchFamily="18" charset="0"/>
              </a:rPr>
              <a:t>A person can learn how to become a god like all the previous gods; i.e. Abraham, Isaac, and Jacob.</a:t>
            </a:r>
          </a:p>
          <a:p>
            <a:pPr marL="0" indent="0" algn="l">
              <a:buNone/>
            </a:pPr>
            <a:endParaRPr lang="en-US" sz="1800" b="0" i="0" u="none" strike="noStrike" baseline="0" dirty="0">
              <a:latin typeface="Times New Roman" panose="02020603050405020304" pitchFamily="18" charset="0"/>
            </a:endParaRPr>
          </a:p>
          <a:p>
            <a:pPr algn="l"/>
            <a:r>
              <a:rPr lang="en-US" sz="1800" b="1" i="0" u="none" strike="noStrike" baseline="0" dirty="0">
                <a:latin typeface="Times New Roman" panose="02020603050405020304" pitchFamily="18" charset="0"/>
              </a:rPr>
              <a:t>The Answer:</a:t>
            </a:r>
          </a:p>
          <a:p>
            <a:pPr algn="l"/>
            <a:r>
              <a:rPr lang="en-US" sz="1800" b="0" i="0" u="none" strike="noStrike" baseline="0" dirty="0">
                <a:latin typeface="Symbol" panose="05050102010706020507" pitchFamily="18" charset="2"/>
              </a:rPr>
              <a:t> </a:t>
            </a:r>
            <a:r>
              <a:rPr lang="en-US" sz="1800" dirty="0">
                <a:latin typeface="Times New Roman" panose="02020603050405020304" pitchFamily="18" charset="0"/>
              </a:rPr>
              <a:t>“</a:t>
            </a:r>
            <a:r>
              <a:rPr lang="en-US" sz="1800" b="0" i="0" u="none" strike="noStrike" baseline="0" dirty="0">
                <a:latin typeface="Times New Roman" panose="02020603050405020304" pitchFamily="18" charset="0"/>
              </a:rPr>
              <a:t>Therefore, You are great, O Lord God. For there is none like You, nor is there any God besides</a:t>
            </a:r>
          </a:p>
          <a:p>
            <a:pPr algn="l"/>
            <a:r>
              <a:rPr lang="en-US" sz="1800" b="0" i="0" u="none" strike="noStrike" baseline="0" dirty="0">
                <a:latin typeface="Times New Roman" panose="02020603050405020304" pitchFamily="18" charset="0"/>
              </a:rPr>
              <a:t>You, according to all that we have heard with our rears.” (2 Samuel 7:22).</a:t>
            </a:r>
          </a:p>
          <a:p>
            <a:pPr algn="l"/>
            <a:r>
              <a:rPr lang="en-US" sz="1800" b="0" i="0" u="none" strike="noStrike" baseline="0" dirty="0">
                <a:latin typeface="Symbol" panose="05050102010706020507" pitchFamily="18" charset="2"/>
              </a:rPr>
              <a:t> </a:t>
            </a:r>
            <a:r>
              <a:rPr lang="en-US" sz="1800" dirty="0">
                <a:latin typeface="Times New Roman" panose="02020603050405020304" pitchFamily="18" charset="0"/>
              </a:rPr>
              <a:t>“</a:t>
            </a:r>
            <a:r>
              <a:rPr lang="en-US" sz="1800" b="0" i="0" u="none" strike="noStrike" baseline="0" dirty="0">
                <a:latin typeface="Times New Roman" panose="02020603050405020304" pitchFamily="18" charset="0"/>
              </a:rPr>
              <a:t>I am God, and not man, the Holy One in your midst.” (Hosea 11:9).</a:t>
            </a:r>
            <a:endParaRPr lang="en-US" dirty="0"/>
          </a:p>
        </p:txBody>
      </p:sp>
    </p:spTree>
    <p:extLst>
      <p:ext uri="{BB962C8B-B14F-4D97-AF65-F5344CB8AC3E}">
        <p14:creationId xmlns:p14="http://schemas.microsoft.com/office/powerpoint/2010/main" val="1817282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1B68C-0E60-EF06-E332-7CA672142ED2}"/>
              </a:ext>
            </a:extLst>
          </p:cNvPr>
          <p:cNvSpPr>
            <a:spLocks noGrp="1"/>
          </p:cNvSpPr>
          <p:nvPr>
            <p:ph type="title"/>
          </p:nvPr>
        </p:nvSpPr>
        <p:spPr/>
        <p:txBody>
          <a:bodyPr/>
          <a:lstStyle/>
          <a:p>
            <a:r>
              <a:rPr lang="en-US" dirty="0"/>
              <a:t>Mormon belief &amp; our rebuttal</a:t>
            </a:r>
          </a:p>
        </p:txBody>
      </p:sp>
      <p:sp>
        <p:nvSpPr>
          <p:cNvPr id="3" name="Content Placeholder 2">
            <a:extLst>
              <a:ext uri="{FF2B5EF4-FFF2-40B4-BE49-F238E27FC236}">
                <a16:creationId xmlns:a16="http://schemas.microsoft.com/office/drawing/2014/main" id="{5BB5F50F-F57A-EA8B-3A59-DFE93B25742B}"/>
              </a:ext>
            </a:extLst>
          </p:cNvPr>
          <p:cNvSpPr>
            <a:spLocks noGrp="1"/>
          </p:cNvSpPr>
          <p:nvPr>
            <p:ph idx="1"/>
          </p:nvPr>
        </p:nvSpPr>
        <p:spPr>
          <a:xfrm>
            <a:off x="913795" y="2096063"/>
            <a:ext cx="10353762" cy="4384249"/>
          </a:xfrm>
        </p:spPr>
        <p:txBody>
          <a:bodyPr/>
          <a:lstStyle/>
          <a:p>
            <a:pPr algn="l"/>
            <a:r>
              <a:rPr lang="en-US" sz="1800" b="1" i="0" u="none" strike="noStrike" baseline="0" dirty="0">
                <a:latin typeface="Times New Roman" panose="02020603050405020304" pitchFamily="18" charset="0"/>
              </a:rPr>
              <a:t>There is no salvation outside the Mormon Church where heavenly visions are continuous:</a:t>
            </a:r>
          </a:p>
          <a:p>
            <a:pPr algn="l"/>
            <a:r>
              <a:rPr lang="en-US" sz="1800" b="0" i="0" u="none" strike="noStrike" baseline="0" dirty="0">
                <a:latin typeface="Times New Roman" panose="02020603050405020304" pitchFamily="18" charset="0"/>
              </a:rPr>
              <a:t>There is no salvation for humans outside the Mormon Church where the heavenly visions are</a:t>
            </a:r>
          </a:p>
          <a:p>
            <a:pPr algn="l"/>
            <a:r>
              <a:rPr lang="en-US" sz="1800" b="0" i="0" u="none" strike="noStrike" baseline="0" dirty="0">
                <a:latin typeface="Times New Roman" panose="02020603050405020304" pitchFamily="18" charset="0"/>
              </a:rPr>
              <a:t>continuous and all the blessings and the new teachings are available.</a:t>
            </a:r>
          </a:p>
          <a:p>
            <a:pPr marL="0" indent="0" algn="l">
              <a:buNone/>
            </a:pPr>
            <a:endParaRPr lang="en-US" sz="1800" b="0" i="0" u="none" strike="noStrike" baseline="0" dirty="0">
              <a:latin typeface="Times New Roman" panose="02020603050405020304" pitchFamily="18" charset="0"/>
            </a:endParaRPr>
          </a:p>
          <a:p>
            <a:pPr algn="l"/>
            <a:r>
              <a:rPr lang="en-US" sz="1800" b="1" i="0" u="none" strike="noStrike" baseline="0" dirty="0">
                <a:latin typeface="Times New Roman" panose="02020603050405020304" pitchFamily="18" charset="0"/>
              </a:rPr>
              <a:t>The Answer:</a:t>
            </a:r>
          </a:p>
          <a:p>
            <a:pPr algn="l"/>
            <a:r>
              <a:rPr lang="en-US" sz="1800" b="0" i="0" u="none" strike="noStrike" baseline="0" dirty="0">
                <a:latin typeface="Symbol" panose="05050102010706020507" pitchFamily="18" charset="2"/>
              </a:rPr>
              <a:t> </a:t>
            </a:r>
            <a:r>
              <a:rPr lang="en-US" sz="1800" dirty="0">
                <a:latin typeface="Times New Roman" panose="02020603050405020304" pitchFamily="18" charset="0"/>
              </a:rPr>
              <a:t>“</a:t>
            </a:r>
            <a:r>
              <a:rPr lang="en-US" sz="1800" b="0" i="0" u="none" strike="noStrike" baseline="0" dirty="0">
                <a:latin typeface="Times New Roman" panose="02020603050405020304" pitchFamily="18" charset="0"/>
              </a:rPr>
              <a:t>For the grace you have been saved through faith and that not of yourselves; it is the gift of God;</a:t>
            </a:r>
          </a:p>
          <a:p>
            <a:pPr algn="l"/>
            <a:r>
              <a:rPr lang="en-US" sz="1800" b="0" i="0" u="none" strike="noStrike" baseline="0" dirty="0">
                <a:latin typeface="Times New Roman" panose="02020603050405020304" pitchFamily="18" charset="0"/>
              </a:rPr>
              <a:t>not of works, lest anyone should boast.” (Ephesians 2:8-9).</a:t>
            </a:r>
          </a:p>
          <a:p>
            <a:pPr algn="l"/>
            <a:r>
              <a:rPr lang="en-US" sz="1800" b="0" i="0" u="none" strike="noStrike" baseline="0" dirty="0">
                <a:latin typeface="Symbol" panose="05050102010706020507" pitchFamily="18" charset="2"/>
              </a:rPr>
              <a:t> </a:t>
            </a:r>
            <a:r>
              <a:rPr lang="en-US" sz="1800" dirty="0">
                <a:latin typeface="Times New Roman" panose="02020603050405020304" pitchFamily="18" charset="0"/>
              </a:rPr>
              <a:t>“</a:t>
            </a:r>
            <a:r>
              <a:rPr lang="en-US" sz="1800" b="0" i="0" u="none" strike="noStrike" baseline="0" dirty="0">
                <a:latin typeface="Times New Roman" panose="02020603050405020304" pitchFamily="18" charset="0"/>
              </a:rPr>
              <a:t>Not by works of righteousness which we have done but according to His mercy He saved us,</a:t>
            </a:r>
          </a:p>
          <a:p>
            <a:pPr algn="l"/>
            <a:r>
              <a:rPr lang="en-US" sz="1800" b="0" i="0" u="none" strike="noStrike" baseline="0" dirty="0">
                <a:latin typeface="Times New Roman" panose="02020603050405020304" pitchFamily="18" charset="0"/>
              </a:rPr>
              <a:t>through the washing of regenerating and renewing of the Holy Spirit.” (Titus 3:5).</a:t>
            </a:r>
            <a:endParaRPr lang="en-US" dirty="0"/>
          </a:p>
        </p:txBody>
      </p:sp>
    </p:spTree>
    <p:extLst>
      <p:ext uri="{BB962C8B-B14F-4D97-AF65-F5344CB8AC3E}">
        <p14:creationId xmlns:p14="http://schemas.microsoft.com/office/powerpoint/2010/main" val="2164854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52BC04-E2E3-0E60-16A3-F7CF0BEC14A3}"/>
              </a:ext>
            </a:extLst>
          </p:cNvPr>
          <p:cNvSpPr>
            <a:spLocks noGrp="1"/>
          </p:cNvSpPr>
          <p:nvPr>
            <p:ph idx="1"/>
          </p:nvPr>
        </p:nvSpPr>
        <p:spPr>
          <a:xfrm>
            <a:off x="919119" y="477078"/>
            <a:ext cx="10353762" cy="6069496"/>
          </a:xfrm>
        </p:spPr>
        <p:txBody>
          <a:bodyPr>
            <a:normAutofit/>
          </a:bodyPr>
          <a:lstStyle/>
          <a:p>
            <a:pPr algn="l"/>
            <a:r>
              <a:rPr lang="en-US" sz="1800" b="0" i="0" u="none" strike="noStrike" baseline="0" dirty="0">
                <a:latin typeface="Times New Roman" panose="02020603050405020304" pitchFamily="18" charset="0"/>
              </a:rPr>
              <a:t>The Mormon religion is one of the modern religions which attract many people for different reasons,</a:t>
            </a:r>
          </a:p>
          <a:p>
            <a:pPr algn="l"/>
            <a:r>
              <a:rPr lang="en-US" sz="1800" b="0" i="0" u="none" strike="noStrike" baseline="0" dirty="0">
                <a:latin typeface="Times New Roman" panose="02020603050405020304" pitchFamily="18" charset="0"/>
              </a:rPr>
              <a:t>some of which are:</a:t>
            </a:r>
          </a:p>
          <a:p>
            <a:pPr algn="l"/>
            <a:r>
              <a:rPr lang="en-US" sz="1800" b="0" i="0" u="none" strike="noStrike" baseline="0" dirty="0">
                <a:latin typeface="Times New Roman" panose="02020603050405020304" pitchFamily="18" charset="0"/>
              </a:rPr>
              <a:t>1. They claim that they are presenting a corrected version of Christianity.</a:t>
            </a:r>
          </a:p>
          <a:p>
            <a:pPr algn="l"/>
            <a:r>
              <a:rPr lang="en-US" sz="1800" b="0" i="0" u="none" strike="noStrike" baseline="0" dirty="0">
                <a:latin typeface="Times New Roman" panose="02020603050405020304" pitchFamily="18" charset="0"/>
              </a:rPr>
              <a:t>2. They approve the possibility of man becoming a god. This goes with the age in which modern man</a:t>
            </a:r>
          </a:p>
          <a:p>
            <a:pPr algn="l"/>
            <a:r>
              <a:rPr lang="en-US" sz="1800" b="0" i="0" u="none" strike="noStrike" baseline="0" dirty="0">
                <a:latin typeface="Times New Roman" panose="02020603050405020304" pitchFamily="18" charset="0"/>
              </a:rPr>
              <a:t>seeks to become a god without any rivalry.</a:t>
            </a:r>
          </a:p>
          <a:p>
            <a:pPr algn="l"/>
            <a:r>
              <a:rPr lang="en-US" sz="1800" b="0" i="0" u="none" strike="noStrike" baseline="0" dirty="0">
                <a:latin typeface="Times New Roman" panose="02020603050405020304" pitchFamily="18" charset="0"/>
              </a:rPr>
              <a:t>3. They discourage smoking, drinking alcohol and even tea and coffee, to reflect an image of high</a:t>
            </a:r>
          </a:p>
          <a:p>
            <a:pPr algn="l"/>
            <a:r>
              <a:rPr lang="en-US" sz="1800" b="0" i="0" u="none" strike="noStrike" baseline="0" dirty="0">
                <a:latin typeface="Times New Roman" panose="02020603050405020304" pitchFamily="18" charset="0"/>
              </a:rPr>
              <a:t>religious level.</a:t>
            </a:r>
          </a:p>
          <a:p>
            <a:pPr algn="l"/>
            <a:r>
              <a:rPr lang="en-US" sz="1800" b="0" i="0" u="none" strike="noStrike" baseline="0" dirty="0">
                <a:latin typeface="Times New Roman" panose="02020603050405020304" pitchFamily="18" charset="0"/>
              </a:rPr>
              <a:t>4. They state that everyone is going to be saved and enjoy an eternal life but that there are different</a:t>
            </a:r>
          </a:p>
          <a:p>
            <a:pPr algn="l"/>
            <a:r>
              <a:rPr lang="en-US" sz="1800" b="0" i="0" u="none" strike="noStrike" baseline="0" dirty="0">
                <a:latin typeface="Times New Roman" panose="02020603050405020304" pitchFamily="18" charset="0"/>
              </a:rPr>
              <a:t>levels in heaven and that the Mormons will occupy the highest level.</a:t>
            </a:r>
          </a:p>
          <a:p>
            <a:pPr algn="l"/>
            <a:r>
              <a:rPr lang="en-US" sz="1800" b="0" i="0" u="none" strike="noStrike" baseline="0" dirty="0">
                <a:latin typeface="Times New Roman" panose="02020603050405020304" pitchFamily="18" charset="0"/>
              </a:rPr>
              <a:t>The reason for the rapid expansion of this cult is that the Mormon Church encourages all the men, who</a:t>
            </a:r>
          </a:p>
          <a:p>
            <a:pPr algn="l"/>
            <a:r>
              <a:rPr lang="en-US" sz="1800" b="0" i="0" u="none" strike="noStrike" baseline="0" dirty="0">
                <a:latin typeface="Times New Roman" panose="02020603050405020304" pitchFamily="18" charset="0"/>
              </a:rPr>
              <a:t>are members of the church, to present a two year volunteering preaching service. There are now about</a:t>
            </a:r>
          </a:p>
          <a:p>
            <a:pPr algn="l"/>
            <a:r>
              <a:rPr lang="en-US" sz="1800" b="0" i="0" u="none" strike="noStrike" baseline="0" dirty="0">
                <a:latin typeface="Times New Roman" panose="02020603050405020304" pitchFamily="18" charset="0"/>
              </a:rPr>
              <a:t>seven million followers of this “church”.</a:t>
            </a:r>
            <a:endParaRPr lang="en-US" sz="1800" dirty="0"/>
          </a:p>
        </p:txBody>
      </p:sp>
    </p:spTree>
    <p:extLst>
      <p:ext uri="{BB962C8B-B14F-4D97-AF65-F5344CB8AC3E}">
        <p14:creationId xmlns:p14="http://schemas.microsoft.com/office/powerpoint/2010/main" val="271152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6A781-79CA-124E-84AD-629F8AA96774}"/>
              </a:ext>
            </a:extLst>
          </p:cNvPr>
          <p:cNvSpPr>
            <a:spLocks noGrp="1"/>
          </p:cNvSpPr>
          <p:nvPr>
            <p:ph type="title"/>
          </p:nvPr>
        </p:nvSpPr>
        <p:spPr/>
        <p:txBody>
          <a:bodyPr/>
          <a:lstStyle/>
          <a:p>
            <a:r>
              <a:rPr lang="en-US" dirty="0"/>
              <a:t>Mormon belief &amp; our rebuttal</a:t>
            </a:r>
          </a:p>
        </p:txBody>
      </p:sp>
      <p:sp>
        <p:nvSpPr>
          <p:cNvPr id="3" name="Content Placeholder 2">
            <a:extLst>
              <a:ext uri="{FF2B5EF4-FFF2-40B4-BE49-F238E27FC236}">
                <a16:creationId xmlns:a16="http://schemas.microsoft.com/office/drawing/2014/main" id="{0EA33E08-6214-3492-6B4F-49388861850B}"/>
              </a:ext>
            </a:extLst>
          </p:cNvPr>
          <p:cNvSpPr>
            <a:spLocks noGrp="1"/>
          </p:cNvSpPr>
          <p:nvPr>
            <p:ph idx="1"/>
          </p:nvPr>
        </p:nvSpPr>
        <p:spPr/>
        <p:txBody>
          <a:bodyPr>
            <a:normAutofit/>
          </a:bodyPr>
          <a:lstStyle/>
          <a:p>
            <a:pPr algn="l"/>
            <a:r>
              <a:rPr lang="en-US" b="1" i="0" u="none" strike="noStrike" baseline="0" dirty="0">
                <a:latin typeface="Times New Roman" panose="02020603050405020304" pitchFamily="18" charset="0"/>
              </a:rPr>
              <a:t>There are no eternal sufferings even for the wicked:</a:t>
            </a:r>
          </a:p>
          <a:p>
            <a:pPr algn="l"/>
            <a:r>
              <a:rPr lang="en-US" b="0" i="0" u="none" strike="noStrike" baseline="0" dirty="0">
                <a:latin typeface="Times New Roman" panose="02020603050405020304" pitchFamily="18" charset="0"/>
              </a:rPr>
              <a:t>Even those who live in evil will be saved after suffering in hell.</a:t>
            </a:r>
          </a:p>
          <a:p>
            <a:pPr marL="0" indent="0" algn="l">
              <a:buNone/>
            </a:pPr>
            <a:endParaRPr lang="en-US" b="0" i="0" u="none" strike="noStrike" baseline="0" dirty="0">
              <a:latin typeface="Times New Roman" panose="02020603050405020304" pitchFamily="18" charset="0"/>
            </a:endParaRPr>
          </a:p>
          <a:p>
            <a:pPr algn="l"/>
            <a:r>
              <a:rPr lang="en-US" b="1" i="0" u="none" strike="noStrike" baseline="0" dirty="0">
                <a:latin typeface="Times New Roman" panose="02020603050405020304" pitchFamily="18" charset="0"/>
              </a:rPr>
              <a:t>The Answer:</a:t>
            </a:r>
          </a:p>
          <a:p>
            <a:pPr algn="l"/>
            <a:r>
              <a:rPr lang="en-US" dirty="0">
                <a:latin typeface="Times New Roman" panose="02020603050405020304" pitchFamily="18" charset="0"/>
              </a:rPr>
              <a:t>“</a:t>
            </a:r>
            <a:r>
              <a:rPr lang="en-US" b="0" i="0" u="none" strike="noStrike" baseline="0" dirty="0">
                <a:latin typeface="Times New Roman" panose="02020603050405020304" pitchFamily="18" charset="0"/>
              </a:rPr>
              <a:t>And these will go away into everlasting punishment, but the righteous into eternal life.” (Matthew 25:46).</a:t>
            </a:r>
            <a:endParaRPr lang="en-US" dirty="0"/>
          </a:p>
        </p:txBody>
      </p:sp>
    </p:spTree>
    <p:extLst>
      <p:ext uri="{BB962C8B-B14F-4D97-AF65-F5344CB8AC3E}">
        <p14:creationId xmlns:p14="http://schemas.microsoft.com/office/powerpoint/2010/main" val="3651733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FA2BF-12E8-4BAB-39F1-AC9061C2A1EC}"/>
              </a:ext>
            </a:extLst>
          </p:cNvPr>
          <p:cNvSpPr>
            <a:spLocks noGrp="1"/>
          </p:cNvSpPr>
          <p:nvPr>
            <p:ph type="title"/>
          </p:nvPr>
        </p:nvSpPr>
        <p:spPr/>
        <p:txBody>
          <a:bodyPr/>
          <a:lstStyle/>
          <a:p>
            <a:r>
              <a:rPr lang="en-US" dirty="0"/>
              <a:t>Summary of the Mormon Faith</a:t>
            </a:r>
          </a:p>
        </p:txBody>
      </p:sp>
      <p:sp>
        <p:nvSpPr>
          <p:cNvPr id="3" name="Content Placeholder 2">
            <a:extLst>
              <a:ext uri="{FF2B5EF4-FFF2-40B4-BE49-F238E27FC236}">
                <a16:creationId xmlns:a16="http://schemas.microsoft.com/office/drawing/2014/main" id="{C9AFFA88-89C1-C7B8-F7F2-0A02E5444D10}"/>
              </a:ext>
            </a:extLst>
          </p:cNvPr>
          <p:cNvSpPr>
            <a:spLocks noGrp="1"/>
          </p:cNvSpPr>
          <p:nvPr>
            <p:ph idx="1"/>
          </p:nvPr>
        </p:nvSpPr>
        <p:spPr/>
        <p:txBody>
          <a:bodyPr>
            <a:normAutofit/>
          </a:bodyPr>
          <a:lstStyle/>
          <a:p>
            <a:pPr algn="l"/>
            <a:r>
              <a:rPr lang="en-US" b="1" i="0" u="none" strike="noStrike" baseline="0" dirty="0">
                <a:latin typeface="Times New Roman" panose="02020603050405020304" pitchFamily="18" charset="0"/>
              </a:rPr>
              <a:t>1 </a:t>
            </a:r>
            <a:r>
              <a:rPr lang="en-US" b="0" i="0" u="none" strike="noStrike" baseline="0" dirty="0">
                <a:latin typeface="Times New Roman" panose="02020603050405020304" pitchFamily="18" charset="0"/>
              </a:rPr>
              <a:t>There is more than one God.</a:t>
            </a:r>
          </a:p>
          <a:p>
            <a:pPr algn="l"/>
            <a:r>
              <a:rPr lang="en-US" b="1" i="0" u="none" strike="noStrike" baseline="0" dirty="0">
                <a:latin typeface="Times New Roman" panose="02020603050405020304" pitchFamily="18" charset="0"/>
              </a:rPr>
              <a:t>2 </a:t>
            </a:r>
            <a:r>
              <a:rPr lang="en-US" b="0" i="0" u="none" strike="noStrike" baseline="0" dirty="0">
                <a:latin typeface="Times New Roman" panose="02020603050405020304" pitchFamily="18" charset="0"/>
              </a:rPr>
              <a:t>These gods created all things.</a:t>
            </a:r>
          </a:p>
          <a:p>
            <a:pPr algn="l"/>
            <a:r>
              <a:rPr lang="en-US" b="1" i="0" u="none" strike="noStrike" baseline="0" dirty="0">
                <a:latin typeface="Times New Roman" panose="02020603050405020304" pitchFamily="18" charset="0"/>
              </a:rPr>
              <a:t>3 </a:t>
            </a:r>
            <a:r>
              <a:rPr lang="en-US" b="0" i="0" u="none" strike="noStrike" baseline="0" dirty="0">
                <a:latin typeface="Times New Roman" panose="02020603050405020304" pitchFamily="18" charset="0"/>
              </a:rPr>
              <a:t>God has a physical body like all humans.</a:t>
            </a:r>
          </a:p>
          <a:p>
            <a:pPr algn="l"/>
            <a:r>
              <a:rPr lang="en-US" b="1" i="0" u="none" strike="noStrike" baseline="0" dirty="0">
                <a:latin typeface="Times New Roman" panose="02020603050405020304" pitchFamily="18" charset="0"/>
              </a:rPr>
              <a:t>4 </a:t>
            </a:r>
            <a:r>
              <a:rPr lang="en-US" b="0" i="0" u="none" strike="noStrike" baseline="0" dirty="0">
                <a:latin typeface="Times New Roman" panose="02020603050405020304" pitchFamily="18" charset="0"/>
              </a:rPr>
              <a:t>Jesus Christ is not born from the Virgin Mary through the Holy Spirit but as a result of a normal</a:t>
            </a:r>
          </a:p>
          <a:p>
            <a:pPr algn="l"/>
            <a:r>
              <a:rPr lang="en-US" b="0" i="0" u="none" strike="noStrike" baseline="0" dirty="0">
                <a:latin typeface="Times New Roman" panose="02020603050405020304" pitchFamily="18" charset="0"/>
              </a:rPr>
              <a:t>physical relation between Mary and an immortal glorified father.</a:t>
            </a:r>
          </a:p>
          <a:p>
            <a:pPr algn="l"/>
            <a:r>
              <a:rPr lang="en-US" b="1" i="0" u="none" strike="noStrike" baseline="0" dirty="0">
                <a:latin typeface="Times New Roman" panose="02020603050405020304" pitchFamily="18" charset="0"/>
              </a:rPr>
              <a:t>5 </a:t>
            </a:r>
            <a:r>
              <a:rPr lang="en-US" b="0" i="0" u="none" strike="noStrike" baseline="0" dirty="0">
                <a:latin typeface="Times New Roman" panose="02020603050405020304" pitchFamily="18" charset="0"/>
              </a:rPr>
              <a:t>Man can become a god like all previous gods such as Abraham, Isaac and Jacob.</a:t>
            </a:r>
            <a:endParaRPr lang="en-US" dirty="0"/>
          </a:p>
        </p:txBody>
      </p:sp>
    </p:spTree>
    <p:extLst>
      <p:ext uri="{BB962C8B-B14F-4D97-AF65-F5344CB8AC3E}">
        <p14:creationId xmlns:p14="http://schemas.microsoft.com/office/powerpoint/2010/main" val="293065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07610-95D3-D709-2D76-02EE17F90DD3}"/>
              </a:ext>
            </a:extLst>
          </p:cNvPr>
          <p:cNvSpPr>
            <a:spLocks noGrp="1"/>
          </p:cNvSpPr>
          <p:nvPr>
            <p:ph type="title"/>
          </p:nvPr>
        </p:nvSpPr>
        <p:spPr/>
        <p:txBody>
          <a:bodyPr/>
          <a:lstStyle/>
          <a:p>
            <a:r>
              <a:rPr lang="en-US" dirty="0"/>
              <a:t>Formation of the Mormons</a:t>
            </a:r>
          </a:p>
        </p:txBody>
      </p:sp>
      <p:sp>
        <p:nvSpPr>
          <p:cNvPr id="3" name="Content Placeholder 2">
            <a:extLst>
              <a:ext uri="{FF2B5EF4-FFF2-40B4-BE49-F238E27FC236}">
                <a16:creationId xmlns:a16="http://schemas.microsoft.com/office/drawing/2014/main" id="{0B876648-792B-CB20-B152-CBF03E33DDA5}"/>
              </a:ext>
            </a:extLst>
          </p:cNvPr>
          <p:cNvSpPr>
            <a:spLocks noGrp="1"/>
          </p:cNvSpPr>
          <p:nvPr>
            <p:ph idx="1"/>
          </p:nvPr>
        </p:nvSpPr>
        <p:spPr/>
        <p:txBody>
          <a:bodyPr>
            <a:normAutofit/>
          </a:bodyPr>
          <a:lstStyle/>
          <a:p>
            <a:pPr algn="l"/>
            <a:r>
              <a:rPr lang="en-US" sz="2400" b="0" i="0" u="none" strike="noStrike" baseline="0" dirty="0">
                <a:latin typeface="Times New Roman" panose="02020603050405020304" pitchFamily="18" charset="0"/>
              </a:rPr>
              <a:t>As previously mentioned, they are also known as the Church of Jesus Christ of Later-Day (Latter-Day) Saints (LDS). They prefer to be addressed by this latter name. The founder of this religion is Joseph Smith who was born in 1805 in the state of Vermont in the United States. Since his adolescent years, he was said to have experienced heavenly visions.</a:t>
            </a:r>
            <a:endParaRPr lang="en-US" sz="2400" dirty="0"/>
          </a:p>
        </p:txBody>
      </p:sp>
    </p:spTree>
    <p:extLst>
      <p:ext uri="{BB962C8B-B14F-4D97-AF65-F5344CB8AC3E}">
        <p14:creationId xmlns:p14="http://schemas.microsoft.com/office/powerpoint/2010/main" val="400856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7E1F8-95CC-85C0-3127-5074A6C4F2F6}"/>
              </a:ext>
            </a:extLst>
          </p:cNvPr>
          <p:cNvSpPr>
            <a:spLocks noGrp="1"/>
          </p:cNvSpPr>
          <p:nvPr>
            <p:ph type="title"/>
          </p:nvPr>
        </p:nvSpPr>
        <p:spPr/>
        <p:txBody>
          <a:bodyPr/>
          <a:lstStyle/>
          <a:p>
            <a:r>
              <a:rPr lang="en-US" dirty="0"/>
              <a:t>Formation of the Mormons</a:t>
            </a:r>
          </a:p>
        </p:txBody>
      </p:sp>
      <p:sp>
        <p:nvSpPr>
          <p:cNvPr id="3" name="Content Placeholder 2">
            <a:extLst>
              <a:ext uri="{FF2B5EF4-FFF2-40B4-BE49-F238E27FC236}">
                <a16:creationId xmlns:a16="http://schemas.microsoft.com/office/drawing/2014/main" id="{6C3DA619-97AD-F4C0-07F2-90004EB20B16}"/>
              </a:ext>
            </a:extLst>
          </p:cNvPr>
          <p:cNvSpPr>
            <a:spLocks noGrp="1"/>
          </p:cNvSpPr>
          <p:nvPr>
            <p:ph idx="1"/>
          </p:nvPr>
        </p:nvSpPr>
        <p:spPr>
          <a:xfrm>
            <a:off x="913795" y="2096064"/>
            <a:ext cx="10353762" cy="4152336"/>
          </a:xfrm>
        </p:spPr>
        <p:txBody>
          <a:bodyPr/>
          <a:lstStyle/>
          <a:p>
            <a:pPr algn="l"/>
            <a:r>
              <a:rPr lang="en-US" sz="1800" b="0" i="0" u="none" strike="noStrike" baseline="0" dirty="0">
                <a:latin typeface="Times New Roman" panose="02020603050405020304" pitchFamily="18" charset="0"/>
              </a:rPr>
              <a:t>In 1820, when he was 15 years old, an angel appeared to him and convinced him that all Christian</a:t>
            </a:r>
          </a:p>
          <a:p>
            <a:pPr algn="l"/>
            <a:r>
              <a:rPr lang="en-US" sz="1800" b="0" i="0" u="none" strike="noStrike" baseline="0" dirty="0">
                <a:latin typeface="Times New Roman" panose="02020603050405020304" pitchFamily="18" charset="0"/>
              </a:rPr>
              <a:t>religions and churches are wrong and far from the ways of God. Then the angel handed him golden</a:t>
            </a:r>
          </a:p>
          <a:p>
            <a:pPr algn="l"/>
            <a:r>
              <a:rPr lang="en-US" sz="1800" b="0" i="0" u="none" strike="noStrike" baseline="0" dirty="0">
                <a:latin typeface="Times New Roman" panose="02020603050405020304" pitchFamily="18" charset="0"/>
              </a:rPr>
              <a:t>tablets with certain writings. The angel explained the way these writings should be understood. These</a:t>
            </a:r>
          </a:p>
          <a:p>
            <a:pPr algn="l"/>
            <a:r>
              <a:rPr lang="en-US" sz="1800" b="0" i="0" u="none" strike="noStrike" baseline="0" dirty="0">
                <a:latin typeface="Times New Roman" panose="02020603050405020304" pitchFamily="18" charset="0"/>
              </a:rPr>
              <a:t>writings became the book of Mormons, which was the name given to Joseph Smith by the angel. In</a:t>
            </a:r>
          </a:p>
          <a:p>
            <a:pPr algn="l"/>
            <a:r>
              <a:rPr lang="en-US" sz="1800" b="0" i="0" u="none" strike="noStrike" baseline="0" dirty="0">
                <a:latin typeface="Times New Roman" panose="02020603050405020304" pitchFamily="18" charset="0"/>
              </a:rPr>
              <a:t>1829, three apostles visited Joseph Smith and gave him the power to establish the true church. The</a:t>
            </a:r>
          </a:p>
          <a:p>
            <a:pPr algn="l"/>
            <a:r>
              <a:rPr lang="en-US" sz="1800" b="0" i="0" u="none" strike="noStrike" baseline="0" dirty="0">
                <a:latin typeface="Times New Roman" panose="02020603050405020304" pitchFamily="18" charset="0"/>
              </a:rPr>
              <a:t>book of Doctrine and Covenants was written by Joseph Smith as an outcome of many visions. He then</a:t>
            </a:r>
          </a:p>
          <a:p>
            <a:pPr algn="l"/>
            <a:r>
              <a:rPr lang="en-US" sz="1800" b="0" i="0" u="none" strike="noStrike" baseline="0" dirty="0">
                <a:latin typeface="Times New Roman" panose="02020603050405020304" pitchFamily="18" charset="0"/>
              </a:rPr>
              <a:t>started correcting the Holy Bible.</a:t>
            </a:r>
            <a:endParaRPr lang="en-US" dirty="0"/>
          </a:p>
        </p:txBody>
      </p:sp>
    </p:spTree>
    <p:extLst>
      <p:ext uri="{BB962C8B-B14F-4D97-AF65-F5344CB8AC3E}">
        <p14:creationId xmlns:p14="http://schemas.microsoft.com/office/powerpoint/2010/main" val="389868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D115D-2893-3740-6262-74007F0B3EF0}"/>
              </a:ext>
            </a:extLst>
          </p:cNvPr>
          <p:cNvSpPr>
            <a:spLocks noGrp="1"/>
          </p:cNvSpPr>
          <p:nvPr>
            <p:ph type="title"/>
          </p:nvPr>
        </p:nvSpPr>
        <p:spPr>
          <a:xfrm>
            <a:off x="919119" y="225287"/>
            <a:ext cx="10353761" cy="1326321"/>
          </a:xfrm>
        </p:spPr>
        <p:txBody>
          <a:bodyPr/>
          <a:lstStyle/>
          <a:p>
            <a:r>
              <a:rPr lang="en-US" dirty="0"/>
              <a:t>History of the Mormons</a:t>
            </a:r>
          </a:p>
        </p:txBody>
      </p:sp>
      <p:sp>
        <p:nvSpPr>
          <p:cNvPr id="3" name="Content Placeholder 2">
            <a:extLst>
              <a:ext uri="{FF2B5EF4-FFF2-40B4-BE49-F238E27FC236}">
                <a16:creationId xmlns:a16="http://schemas.microsoft.com/office/drawing/2014/main" id="{101336D6-8F0B-7F0C-1674-A501DE0867DF}"/>
              </a:ext>
            </a:extLst>
          </p:cNvPr>
          <p:cNvSpPr>
            <a:spLocks noGrp="1"/>
          </p:cNvSpPr>
          <p:nvPr>
            <p:ph idx="1"/>
          </p:nvPr>
        </p:nvSpPr>
        <p:spPr>
          <a:xfrm>
            <a:off x="913795" y="1696278"/>
            <a:ext cx="10353762" cy="5035826"/>
          </a:xfrm>
        </p:spPr>
        <p:txBody>
          <a:bodyPr>
            <a:normAutofit/>
          </a:bodyPr>
          <a:lstStyle/>
          <a:p>
            <a:pPr algn="l"/>
            <a:r>
              <a:rPr lang="en-US" sz="1800" b="0" i="0" u="none" strike="noStrike" baseline="0" dirty="0">
                <a:latin typeface="Times New Roman" panose="02020603050405020304" pitchFamily="18" charset="0"/>
              </a:rPr>
              <a:t>The Mormon Church grew rapidly. In 1844 Joseph Smith and his brother were killed. Brigham Young</a:t>
            </a:r>
          </a:p>
          <a:p>
            <a:pPr algn="l"/>
            <a:r>
              <a:rPr lang="en-US" sz="1800" b="0" i="0" u="none" strike="noStrike" baseline="0" dirty="0">
                <a:latin typeface="Times New Roman" panose="02020603050405020304" pitchFamily="18" charset="0"/>
              </a:rPr>
              <a:t>became the new leader and established headquarters for himself in the State of Utah. There was a</a:t>
            </a:r>
          </a:p>
          <a:p>
            <a:pPr algn="l"/>
            <a:r>
              <a:rPr lang="en-US" sz="1800" b="0" i="0" u="none" strike="noStrike" baseline="0" dirty="0">
                <a:latin typeface="Times New Roman" panose="02020603050405020304" pitchFamily="18" charset="0"/>
              </a:rPr>
              <a:t>disagreement on who should be Joseph Smith's successor. Some wanted one of his sons to take his</a:t>
            </a:r>
          </a:p>
          <a:p>
            <a:pPr algn="l"/>
            <a:r>
              <a:rPr lang="en-US" sz="1800" b="0" i="0" u="none" strike="noStrike" baseline="0" dirty="0">
                <a:latin typeface="Times New Roman" panose="02020603050405020304" pitchFamily="18" charset="0"/>
              </a:rPr>
              <a:t>father's position and they rejected the fellowship of Brigham Young. These groups established</a:t>
            </a:r>
          </a:p>
          <a:p>
            <a:pPr algn="l"/>
            <a:r>
              <a:rPr lang="en-US" sz="1800" b="0" i="0" u="none" strike="noStrike" baseline="0" dirty="0">
                <a:latin typeface="Times New Roman" panose="02020603050405020304" pitchFamily="18" charset="0"/>
              </a:rPr>
              <a:t>headquarters to themselves in Missouri under the leadership of Joseph Smith's family and were called</a:t>
            </a:r>
          </a:p>
          <a:p>
            <a:pPr algn="l"/>
            <a:r>
              <a:rPr lang="en-US" sz="1800" b="0" i="0" u="none" strike="noStrike" baseline="0" dirty="0">
                <a:latin typeface="Times New Roman" panose="02020603050405020304" pitchFamily="18" charset="0"/>
              </a:rPr>
              <a:t>the reorganized Church of Jesus Christ of Latter-day Saints and refused to be called Mormons. They</a:t>
            </a:r>
          </a:p>
          <a:p>
            <a:pPr algn="l"/>
            <a:r>
              <a:rPr lang="en-US" sz="1800" b="0" i="0" u="none" strike="noStrike" baseline="0" dirty="0">
                <a:latin typeface="Times New Roman" panose="02020603050405020304" pitchFamily="18" charset="0"/>
              </a:rPr>
              <a:t>rejected the teachings of the headquarters of Utah. Consequently, the Mormons are now divided into</a:t>
            </a:r>
          </a:p>
          <a:p>
            <a:pPr algn="l"/>
            <a:r>
              <a:rPr lang="en-US" sz="1800" b="0" i="0" u="none" strike="noStrike" baseline="0" dirty="0">
                <a:latin typeface="Times New Roman" panose="02020603050405020304" pitchFamily="18" charset="0"/>
              </a:rPr>
              <a:t>two groups: the first big group has its headquarters in Utah and the smaller group is established in</a:t>
            </a:r>
          </a:p>
          <a:p>
            <a:pPr algn="l"/>
            <a:r>
              <a:rPr lang="en-US" sz="1800" b="0" i="0" u="none" strike="noStrike" baseline="0" dirty="0">
                <a:latin typeface="Times New Roman" panose="02020603050405020304" pitchFamily="18" charset="0"/>
              </a:rPr>
              <a:t>Missouri. This smaller group kept the book of Joseph Smith and rejected the beliefs shared by the big</a:t>
            </a:r>
          </a:p>
          <a:p>
            <a:pPr algn="l"/>
            <a:r>
              <a:rPr lang="en-US" sz="1800" b="0" i="0" u="none" strike="noStrike" baseline="0" dirty="0">
                <a:latin typeface="Times New Roman" panose="02020603050405020304" pitchFamily="18" charset="0"/>
              </a:rPr>
              <a:t>group. Consequently they became closer to the Protestant Church in their beliefs.</a:t>
            </a:r>
            <a:endParaRPr lang="en-US" dirty="0"/>
          </a:p>
        </p:txBody>
      </p:sp>
    </p:spTree>
    <p:extLst>
      <p:ext uri="{BB962C8B-B14F-4D97-AF65-F5344CB8AC3E}">
        <p14:creationId xmlns:p14="http://schemas.microsoft.com/office/powerpoint/2010/main" val="1366389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071C4-448E-E6D0-268A-AB53E4BE8CBB}"/>
              </a:ext>
            </a:extLst>
          </p:cNvPr>
          <p:cNvSpPr>
            <a:spLocks noGrp="1"/>
          </p:cNvSpPr>
          <p:nvPr>
            <p:ph type="title"/>
          </p:nvPr>
        </p:nvSpPr>
        <p:spPr/>
        <p:txBody>
          <a:bodyPr/>
          <a:lstStyle/>
          <a:p>
            <a:r>
              <a:rPr lang="en-US" dirty="0"/>
              <a:t>The Mormons’ sacred texts</a:t>
            </a:r>
          </a:p>
        </p:txBody>
      </p:sp>
      <p:sp>
        <p:nvSpPr>
          <p:cNvPr id="3" name="Content Placeholder 2">
            <a:extLst>
              <a:ext uri="{FF2B5EF4-FFF2-40B4-BE49-F238E27FC236}">
                <a16:creationId xmlns:a16="http://schemas.microsoft.com/office/drawing/2014/main" id="{5A15393C-0C9F-B8A7-A576-214DA509B8AB}"/>
              </a:ext>
            </a:extLst>
          </p:cNvPr>
          <p:cNvSpPr>
            <a:spLocks noGrp="1"/>
          </p:cNvSpPr>
          <p:nvPr>
            <p:ph idx="1"/>
          </p:nvPr>
        </p:nvSpPr>
        <p:spPr/>
        <p:txBody>
          <a:bodyPr>
            <a:normAutofit/>
          </a:bodyPr>
          <a:lstStyle/>
          <a:p>
            <a:pPr algn="l"/>
            <a:r>
              <a:rPr lang="en-US" sz="2400" b="0" i="0" u="none" strike="noStrike" baseline="0" dirty="0">
                <a:latin typeface="Times New Roman" panose="02020603050405020304" pitchFamily="18" charset="0"/>
              </a:rPr>
              <a:t>1. The Book of Mormon: Is considered more important than the Holy Bible. Some writings in this book state that some people came to North America from the region of Israel at the time of building the tower of Babylon i.e. before the Incarnation of Christ. This book also says that the Native Americans belong to the ancient Hebrew people and that Jesus Christ came to America after His resurrection in order to preach the Bible to those who came from Israel.</a:t>
            </a:r>
            <a:endParaRPr lang="en-US" sz="2400" dirty="0"/>
          </a:p>
        </p:txBody>
      </p:sp>
    </p:spTree>
    <p:extLst>
      <p:ext uri="{BB962C8B-B14F-4D97-AF65-F5344CB8AC3E}">
        <p14:creationId xmlns:p14="http://schemas.microsoft.com/office/powerpoint/2010/main" val="2122829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E721A-A886-5244-4A47-3C9FB4E1F524}"/>
              </a:ext>
            </a:extLst>
          </p:cNvPr>
          <p:cNvSpPr>
            <a:spLocks noGrp="1"/>
          </p:cNvSpPr>
          <p:nvPr>
            <p:ph type="title"/>
          </p:nvPr>
        </p:nvSpPr>
        <p:spPr/>
        <p:txBody>
          <a:bodyPr/>
          <a:lstStyle/>
          <a:p>
            <a:r>
              <a:rPr lang="en-US" dirty="0"/>
              <a:t>The Mormons’ sacred texts</a:t>
            </a:r>
          </a:p>
        </p:txBody>
      </p:sp>
      <p:sp>
        <p:nvSpPr>
          <p:cNvPr id="3" name="Content Placeholder 2">
            <a:extLst>
              <a:ext uri="{FF2B5EF4-FFF2-40B4-BE49-F238E27FC236}">
                <a16:creationId xmlns:a16="http://schemas.microsoft.com/office/drawing/2014/main" id="{FB559BEB-8933-6BF0-E0F9-80F3860589DF}"/>
              </a:ext>
            </a:extLst>
          </p:cNvPr>
          <p:cNvSpPr>
            <a:spLocks noGrp="1"/>
          </p:cNvSpPr>
          <p:nvPr>
            <p:ph idx="1"/>
          </p:nvPr>
        </p:nvSpPr>
        <p:spPr/>
        <p:txBody>
          <a:bodyPr/>
          <a:lstStyle/>
          <a:p>
            <a:pPr algn="l"/>
            <a:r>
              <a:rPr lang="en-US" sz="1800" b="0" i="0" u="none" strike="noStrike" baseline="0" dirty="0">
                <a:latin typeface="Times New Roman" panose="02020603050405020304" pitchFamily="18" charset="0"/>
              </a:rPr>
              <a:t>2. The Book of Doctrine and Covenants: Which was written by Joseph Smith, contains the divine visions</a:t>
            </a:r>
          </a:p>
          <a:p>
            <a:pPr algn="l"/>
            <a:r>
              <a:rPr lang="en-US" sz="1800" b="0" i="0" u="none" strike="noStrike" baseline="0" dirty="0">
                <a:latin typeface="Times New Roman" panose="02020603050405020304" pitchFamily="18" charset="0"/>
              </a:rPr>
              <a:t>that God gave him.</a:t>
            </a:r>
          </a:p>
          <a:p>
            <a:pPr algn="l"/>
            <a:r>
              <a:rPr lang="en-US" sz="1800" b="0" i="0" u="none" strike="noStrike" baseline="0" dirty="0">
                <a:latin typeface="Times New Roman" panose="02020603050405020304" pitchFamily="18" charset="0"/>
              </a:rPr>
              <a:t>3. The Book of The Pearl of Great Price: This book contains Joseph Smith articles regarding faith and his</a:t>
            </a:r>
          </a:p>
          <a:p>
            <a:pPr algn="l"/>
            <a:r>
              <a:rPr lang="en-US" sz="1800" b="0" i="0" u="none" strike="noStrike" baseline="0" dirty="0">
                <a:latin typeface="Times New Roman" panose="02020603050405020304" pitchFamily="18" charset="0"/>
              </a:rPr>
              <a:t>personal life. N.B. The chief of the Mormon sect can receive special visions from God to translate</a:t>
            </a:r>
          </a:p>
          <a:p>
            <a:pPr algn="l"/>
            <a:r>
              <a:rPr lang="en-US" sz="1800" b="0" i="0" u="none" strike="noStrike" baseline="0" dirty="0">
                <a:latin typeface="Times New Roman" panose="02020603050405020304" pitchFamily="18" charset="0"/>
              </a:rPr>
              <a:t>Joseph Smith's articles.</a:t>
            </a:r>
          </a:p>
          <a:p>
            <a:pPr algn="l"/>
            <a:r>
              <a:rPr lang="en-US" sz="1800" b="0" i="0" u="none" strike="noStrike" baseline="0" dirty="0">
                <a:latin typeface="Times New Roman" panose="02020603050405020304" pitchFamily="18" charset="0"/>
              </a:rPr>
              <a:t>4. The Corrected Holy Bible: It is the version that includes the changes made by Joseph Smith done under</a:t>
            </a:r>
          </a:p>
          <a:p>
            <a:pPr algn="l"/>
            <a:r>
              <a:rPr lang="en-US" sz="1800" b="0" i="0" u="none" strike="noStrike" baseline="0" dirty="0">
                <a:latin typeface="Times New Roman" panose="02020603050405020304" pitchFamily="18" charset="0"/>
              </a:rPr>
              <a:t>the guidance of the divine visions he received from God.</a:t>
            </a:r>
            <a:endParaRPr lang="en-US" dirty="0"/>
          </a:p>
        </p:txBody>
      </p:sp>
    </p:spTree>
    <p:extLst>
      <p:ext uri="{BB962C8B-B14F-4D97-AF65-F5344CB8AC3E}">
        <p14:creationId xmlns:p14="http://schemas.microsoft.com/office/powerpoint/2010/main" val="543302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D3201-E046-BA60-3B75-E4462160677E}"/>
              </a:ext>
            </a:extLst>
          </p:cNvPr>
          <p:cNvSpPr>
            <a:spLocks noGrp="1"/>
          </p:cNvSpPr>
          <p:nvPr>
            <p:ph type="title"/>
          </p:nvPr>
        </p:nvSpPr>
        <p:spPr/>
        <p:txBody>
          <a:bodyPr/>
          <a:lstStyle/>
          <a:p>
            <a:r>
              <a:rPr lang="en-US" dirty="0"/>
              <a:t>Are the Mormons Christians?</a:t>
            </a:r>
          </a:p>
        </p:txBody>
      </p:sp>
      <p:sp>
        <p:nvSpPr>
          <p:cNvPr id="3" name="Content Placeholder 2">
            <a:extLst>
              <a:ext uri="{FF2B5EF4-FFF2-40B4-BE49-F238E27FC236}">
                <a16:creationId xmlns:a16="http://schemas.microsoft.com/office/drawing/2014/main" id="{C9234247-E544-981C-680C-FC9DB70EB3D2}"/>
              </a:ext>
            </a:extLst>
          </p:cNvPr>
          <p:cNvSpPr>
            <a:spLocks noGrp="1"/>
          </p:cNvSpPr>
          <p:nvPr>
            <p:ph idx="1"/>
          </p:nvPr>
        </p:nvSpPr>
        <p:spPr/>
        <p:txBody>
          <a:bodyPr>
            <a:noAutofit/>
          </a:bodyPr>
          <a:lstStyle/>
          <a:p>
            <a:pPr marL="0" indent="0" algn="l">
              <a:lnSpc>
                <a:spcPct val="150000"/>
              </a:lnSpc>
              <a:spcBef>
                <a:spcPts val="0"/>
              </a:spcBef>
              <a:buNone/>
            </a:pPr>
            <a:r>
              <a:rPr lang="en-US" b="0" i="0" u="none" strike="noStrike" baseline="0" dirty="0">
                <a:latin typeface="Times New Roman" panose="02020603050405020304" pitchFamily="18" charset="0"/>
              </a:rPr>
              <a:t>The Mormons consider themselves Christians. They even think that they are the only real Christians in the world with the true religion. But, in reality, they are not Christians because they reject all the fundamental beliefs of Christianity. They reject the traditional concept of the nature of God which is shared by the other Christian churches. They also reject the concept of the nature of Jesus Christ, the principle of the Holy Trinity, the existence of the original sin, human salvation through the blood of Jesus Christ and the Kingdom of Heaven.</a:t>
            </a:r>
            <a:endParaRPr lang="en-US" dirty="0"/>
          </a:p>
        </p:txBody>
      </p:sp>
    </p:spTree>
    <p:extLst>
      <p:ext uri="{BB962C8B-B14F-4D97-AF65-F5344CB8AC3E}">
        <p14:creationId xmlns:p14="http://schemas.microsoft.com/office/powerpoint/2010/main" val="18215090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260</TotalTime>
  <Words>2095</Words>
  <Application>Microsoft Office PowerPoint</Application>
  <PresentationFormat>Widescreen</PresentationFormat>
  <Paragraphs>151</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Bookman Old Style</vt:lpstr>
      <vt:lpstr>Rockwell</vt:lpstr>
      <vt:lpstr>Symbol</vt:lpstr>
      <vt:lpstr>Times New Roman</vt:lpstr>
      <vt:lpstr>Times New Roman,Bold</vt:lpstr>
      <vt:lpstr>Damask</vt:lpstr>
      <vt:lpstr>Mormonism</vt:lpstr>
      <vt:lpstr>PowerPoint Presentation</vt:lpstr>
      <vt:lpstr>Summary of the Mormon Faith</vt:lpstr>
      <vt:lpstr>Formation of the Mormons</vt:lpstr>
      <vt:lpstr>Formation of the Mormons</vt:lpstr>
      <vt:lpstr>History of the Mormons</vt:lpstr>
      <vt:lpstr>The Mormons’ sacred texts</vt:lpstr>
      <vt:lpstr>The Mormons’ sacred texts</vt:lpstr>
      <vt:lpstr>Are the Mormons Christians?</vt:lpstr>
      <vt:lpstr>Mormon belief &amp; our rebuttal</vt:lpstr>
      <vt:lpstr>Mormon belief &amp; our rebuttal</vt:lpstr>
      <vt:lpstr>Mormon belief &amp; our Rebuttal</vt:lpstr>
      <vt:lpstr>Mormon belief &amp; our rebuttal</vt:lpstr>
      <vt:lpstr>Mormon belief &amp; our rebuttal</vt:lpstr>
      <vt:lpstr>Mormon belief &amp; our rebuttal</vt:lpstr>
      <vt:lpstr>Mormon belief &amp; our rebuttal</vt:lpstr>
      <vt:lpstr>Mormon belief &amp; our rebuttal</vt:lpstr>
      <vt:lpstr>Mormon belief &amp; our rebuttal</vt:lpstr>
      <vt:lpstr>Mormon belief &amp; our rebuttal</vt:lpstr>
      <vt:lpstr>Mormon belief &amp; our rebuttal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Mormonism</dc:title>
  <dc:creator>Abouna Makarios West</dc:creator>
  <cp:lastModifiedBy>Abouna Makarios West</cp:lastModifiedBy>
  <cp:revision>60</cp:revision>
  <dcterms:created xsi:type="dcterms:W3CDTF">2023-07-08T00:02:50Z</dcterms:created>
  <dcterms:modified xsi:type="dcterms:W3CDTF">2023-07-08T04:23:45Z</dcterms:modified>
</cp:coreProperties>
</file>