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5" r:id="rId6"/>
    <p:sldId id="270" r:id="rId7"/>
    <p:sldId id="276" r:id="rId8"/>
    <p:sldId id="278" r:id="rId9"/>
    <p:sldId id="274" r:id="rId10"/>
    <p:sldId id="273" r:id="rId11"/>
    <p:sldId id="272" r:id="rId12"/>
    <p:sldId id="269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81" d="100"/>
          <a:sy n="81" d="100"/>
        </p:scale>
        <p:origin x="69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2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6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7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12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9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0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19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2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904D-8219-9B16-A52F-21850C23B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F45A7-5AB7-63D3-8179-8D3C5904C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DE72A-E9C3-67B6-D0A0-11F0F07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D077A-AACD-1229-207D-1816DA5E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6EB59-4934-9B22-D62D-2D01F178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AA5A-1EA3-B7CC-0D7A-2BE5D660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F8E94-BE87-20B2-684F-A97C88633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BEDB5-836D-02A2-2643-18CE53FC7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C475-7B2C-8637-47AE-5A0B3BC2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F36E2-4DB9-9AF0-4DC4-AC0DA741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4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28CFC2-7355-48D1-9D1B-66B6FEAA5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45B65-843D-92B9-B2C6-DAAE5003E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4A54B-B95E-298B-193A-0E874697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E56CA-CF55-FBA2-6805-D4518543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FDFED-1219-CC31-8EDA-0181F919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2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C9-773D-69B9-6934-612DB29E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F13F-498D-82DF-20DC-3659FFD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23DB2-6503-F9C3-051A-ADEC0D16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E28E3-6122-7315-49EC-68A174C1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76F35-1C7B-B7C6-CBBA-433F9743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8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ED52-BD94-8D8C-153E-6521B2F3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B7F23-3FAB-B55E-143F-6AD0E8B7F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4CBD-EE05-1889-E279-275A7B5F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6D180-C65F-99F2-D69D-05BA8FF0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1DD8-9E3D-D08D-4A28-4016AF1A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8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8A18-A764-3C17-8E24-E0CCDE5E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2E7E-49F1-8C01-FBEC-EDDDEC558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CFBDB-2309-933F-58D8-581E13091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C4ED8-49BB-1629-F87A-F9D77EA4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62724-427B-D8F7-03D9-3B1AE6C7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0AE64-AFD4-0B59-1268-7B1994D1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7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DC9E-D7C4-6FEA-388C-AF5132B4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AE1BC-8652-F698-F61B-C89AE79DD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043DA-298B-FF20-FF0E-5097EDB0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036D2-25A7-8506-1858-C38CF75E9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B1319-1009-B658-1EAF-16E902956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B6596-8ED6-F702-AD62-AD69BBB3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C940C-3064-4724-2A12-05C48BDF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A458E-9893-65CB-55F4-7246B76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0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73E3-4145-2732-A50D-8E5C3067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348DC-8108-7DBC-DFBF-6664C6E8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F6481-917A-4923-8474-DE96E349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2DA58-DE15-B0BB-791A-4CF41EF5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0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C3481-2F68-9E18-F647-5F218C9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8A9FD-337C-8AE6-C3D3-CA003ECC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21FB0-C8D1-7157-1B1D-77548837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5F05-B186-0D10-7B38-1A8E0240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ECCE8-7779-89F3-DDB5-4B732BA5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8278E-4419-9C1E-6EED-C1D3CF636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15AE8-AC00-B8F2-D882-2778647C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95E2D-12AC-CA15-692C-EBFD99AE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C8D81-7AA3-4268-3EBD-488D7BDC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4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30E1-145E-91FD-4F84-FC8A968A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65B30-BD0C-1D15-5AA2-85229D4E0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63C7C-3BFC-6E82-772C-72B1302FB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43C58-2D21-7160-DA85-F8EC41EB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18C12-FE63-0878-2EEB-7C73A5B8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F5C3D-05B3-FC1E-49D2-D826F0A1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1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4D525-AA31-052A-3EA0-35DEC873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57A29-6548-9A82-50C0-D1EBA86DC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7B4DA-C442-FF23-3A9D-5076F2D9F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391C6-92FF-0AD4-969D-F5303B7EA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FA25-CC14-9B43-5347-966D4F98B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0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88" y="1170643"/>
            <a:ext cx="8803948" cy="2576384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of Liturgical Rites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803" y="4528116"/>
            <a:ext cx="7901586" cy="1371599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3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Offertory and Liturgy of the Word</a:t>
            </a:r>
          </a:p>
        </p:txBody>
      </p:sp>
      <p:pic>
        <p:nvPicPr>
          <p:cNvPr id="6" name="Picture 5" descr="A picture containing art, painting, prophet, church&#10;&#10;Description automatically generated">
            <a:extLst>
              <a:ext uri="{FF2B5EF4-FFF2-40B4-BE49-F238E27FC236}">
                <a16:creationId xmlns:a16="http://schemas.microsoft.com/office/drawing/2014/main" id="{2362F30A-8CC4-6930-6A4B-CC0994AF9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676" y="-2"/>
            <a:ext cx="26003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17" y="174397"/>
            <a:ext cx="10938116" cy="1022808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Liturgy of the Word (Catechumen)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A1DB-1839-109B-5291-62B46712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3" y="1527142"/>
            <a:ext cx="11733082" cy="4864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Pauline Epistle 	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(Paul = 14)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Catholic Epistle	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(John = 3, Peter = 2, James = 1, Jude = 1)</a:t>
            </a:r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Acts of the Apostles	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(Luke)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Synaxarion       	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(summary of the life of a saint)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 Psalm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(6) Gospel			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(Matthew, Mark, Luke, John)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(7) Sermon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92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16" y="386499"/>
            <a:ext cx="6672886" cy="16166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Sections:</a:t>
            </a:r>
            <a:endParaRPr lang="en-US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coptic church pictures">
            <a:extLst>
              <a:ext uri="{FF2B5EF4-FFF2-40B4-BE49-F238E27FC236}">
                <a16:creationId xmlns:a16="http://schemas.microsoft.com/office/drawing/2014/main" id="{449D4E34-CF41-B22C-4BDB-9C8071B7C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02" y="3843019"/>
            <a:ext cx="3540212" cy="23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B3801C9-0D30-AF3D-963E-EDAA7B6C2C96}"/>
              </a:ext>
            </a:extLst>
          </p:cNvPr>
          <p:cNvSpPr txBox="1">
            <a:spLocks/>
          </p:cNvSpPr>
          <p:nvPr/>
        </p:nvSpPr>
        <p:spPr>
          <a:xfrm>
            <a:off x="1051889" y="2238866"/>
            <a:ext cx="6672886" cy="301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rabicParenBoth"/>
            </a:pP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Raising of the incense</a:t>
            </a:r>
          </a:p>
          <a:p>
            <a:pPr marL="914400" indent="-914400">
              <a:buAutoNum type="arabicParenBoth"/>
            </a:pP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Offertory</a:t>
            </a:r>
          </a:p>
          <a:p>
            <a:pPr marL="742950" indent="-742950">
              <a:buAutoNum type="arabicParenBoth"/>
            </a:pP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Liturgy of the Word</a:t>
            </a:r>
          </a:p>
          <a:p>
            <a:pPr marL="742950" indent="-742950">
              <a:buAutoNum type="arabicParenBoth"/>
            </a:pPr>
            <a:r>
              <a:rPr lang="en-US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Anaphora</a:t>
            </a:r>
            <a:endParaRPr lang="en-US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17" y="463037"/>
            <a:ext cx="10938116" cy="124514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Offertory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A1DB-1839-109B-5291-62B46712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17" y="2026764"/>
            <a:ext cx="11692647" cy="1319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Selection of the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</a:t>
            </a:r>
            <a:br>
              <a:rPr lang="en-US" dirty="0"/>
            </a:br>
            <a:br>
              <a:rPr lang="en-US" dirty="0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A group of men in religious attire&#10;&#10;Description automatically generated with low confidence">
            <a:extLst>
              <a:ext uri="{FF2B5EF4-FFF2-40B4-BE49-F238E27FC236}">
                <a16:creationId xmlns:a16="http://schemas.microsoft.com/office/drawing/2014/main" id="{06EA0146-470E-D22A-1B32-1236CE815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855" y="463037"/>
            <a:ext cx="5138228" cy="288347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B89185-2282-C7F3-DE41-864895320F2A}"/>
              </a:ext>
            </a:extLst>
          </p:cNvPr>
          <p:cNvSpPr txBox="1">
            <a:spLocks/>
          </p:cNvSpPr>
          <p:nvPr/>
        </p:nvSpPr>
        <p:spPr>
          <a:xfrm>
            <a:off x="688157" y="3511484"/>
            <a:ext cx="10567447" cy="2917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br>
              <a:rPr lang="en-US" sz="1400" dirty="0"/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“And He took bread, gave thanks and broke it, and gave it to them, saying, “This is My body which is given for you; 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do this in remembrance of Me.”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Luke 22:19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94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17" y="463037"/>
            <a:ext cx="10938116" cy="124514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Offertory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A1DB-1839-109B-5291-62B46712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17" y="2026764"/>
            <a:ext cx="11692647" cy="1319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Selection of the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</a:t>
            </a:r>
            <a:br>
              <a:rPr lang="en-US" dirty="0"/>
            </a:br>
            <a:br>
              <a:rPr lang="en-US" dirty="0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2744E-60A7-24C9-E642-80237A485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67" y="3391"/>
            <a:ext cx="51435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E43380-51CA-7738-C507-DE05EF8FE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53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4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6F0A8-F03A-A5A6-98D7-B7CB7985B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1" t="22575" r="17549" b="9277"/>
          <a:stretch/>
        </p:blipFill>
        <p:spPr>
          <a:xfrm rot="5400000">
            <a:off x="2983602" y="815796"/>
            <a:ext cx="5757333" cy="551744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287BF87-AE40-F1F1-63A8-626A0FE0B174}"/>
              </a:ext>
            </a:extLst>
          </p:cNvPr>
          <p:cNvGrpSpPr/>
          <p:nvPr/>
        </p:nvGrpSpPr>
        <p:grpSpPr>
          <a:xfrm>
            <a:off x="2647748" y="695851"/>
            <a:ext cx="5973244" cy="5863027"/>
            <a:chOff x="2647748" y="695851"/>
            <a:chExt cx="5973244" cy="5863027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D12142AB-89CF-2D6A-3ACA-A2880816FD37}"/>
                </a:ext>
              </a:extLst>
            </p:cNvPr>
            <p:cNvSpPr txBox="1">
              <a:spLocks/>
            </p:cNvSpPr>
            <p:nvPr/>
          </p:nvSpPr>
          <p:spPr>
            <a:xfrm>
              <a:off x="8073692" y="3996965"/>
              <a:ext cx="547300" cy="245622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4DA21372-E3E0-4372-5CF9-189DD0581DF8}"/>
                </a:ext>
              </a:extLst>
            </p:cNvPr>
            <p:cNvSpPr txBox="1">
              <a:spLocks/>
            </p:cNvSpPr>
            <p:nvPr/>
          </p:nvSpPr>
          <p:spPr>
            <a:xfrm>
              <a:off x="2912167" y="695851"/>
              <a:ext cx="382758" cy="228309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E4050E73-7A60-E985-4B4C-222DC724B5EC}"/>
                </a:ext>
              </a:extLst>
            </p:cNvPr>
            <p:cNvSpPr txBox="1">
              <a:spLocks/>
            </p:cNvSpPr>
            <p:nvPr/>
          </p:nvSpPr>
          <p:spPr>
            <a:xfrm rot="20509959">
              <a:off x="2647748" y="3709394"/>
              <a:ext cx="959887" cy="284948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AE6FA59C-DD6B-0022-AB3D-2BD11EF6560B}"/>
              </a:ext>
            </a:extLst>
          </p:cNvPr>
          <p:cNvSpPr/>
          <p:nvPr/>
        </p:nvSpPr>
        <p:spPr>
          <a:xfrm>
            <a:off x="1188877" y="328989"/>
            <a:ext cx="2208283" cy="23592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small crosses</a:t>
            </a:r>
          </a:p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B90CE8-D672-EA51-DE9C-9CBDFCAE3CF0}"/>
              </a:ext>
            </a:extLst>
          </p:cNvPr>
          <p:cNvSpPr txBox="1">
            <a:spLocks/>
          </p:cNvSpPr>
          <p:nvPr/>
        </p:nvSpPr>
        <p:spPr>
          <a:xfrm>
            <a:off x="7942078" y="447756"/>
            <a:ext cx="717828" cy="2456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3F7029-07DD-58E0-1015-620354B9112E}"/>
              </a:ext>
            </a:extLst>
          </p:cNvPr>
          <p:cNvSpPr/>
          <p:nvPr/>
        </p:nvSpPr>
        <p:spPr>
          <a:xfrm>
            <a:off x="7699844" y="17660"/>
            <a:ext cx="3159977" cy="38555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b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S Avva Shenouda" panose="020B7200000000000000" pitchFamily="34" charset="0"/>
                <a:cs typeface="Times New Roman" panose="02020603050405020304" pitchFamily="18" charset="0"/>
              </a:rPr>
              <a:t>Agioc</a:t>
            </a:r>
            <a:b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S Avva Shenouda" panose="020B7200000000000000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S Avva Shenouda" panose="020B7200000000000000" pitchFamily="34" charset="0"/>
                <a:cs typeface="Times New Roman" panose="02020603050405020304" pitchFamily="18" charset="0"/>
              </a:rPr>
              <a:t>o :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S Avva Shenouda" panose="020B7200000000000000" pitchFamily="34" charset="0"/>
                <a:cs typeface="Times New Roman" panose="02020603050405020304" pitchFamily="18" charset="0"/>
              </a:rPr>
              <a:t>eoc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S Avva Shenouda" panose="020B72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S Avva Shenouda" panose="020B7200000000000000" pitchFamily="34" charset="0"/>
                <a:cs typeface="Times New Roman" panose="02020603050405020304" pitchFamily="18" charset="0"/>
              </a:rPr>
              <a:t>ic,uroc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S Avva Shenouda" panose="020B72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S Avva Shenouda" panose="020B7200000000000000" pitchFamily="34" charset="0"/>
                <a:cs typeface="Times New Roman" panose="02020603050405020304" pitchFamily="18" charset="0"/>
              </a:rPr>
              <a:t>a;anatoc</a:t>
            </a:r>
            <a:endParaRPr lang="en-US" dirty="0">
              <a:latin typeface="CS Avva Shenouda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CA7DCD-4D32-C05D-AD57-B246D5A51308}"/>
              </a:ext>
            </a:extLst>
          </p:cNvPr>
          <p:cNvSpPr/>
          <p:nvPr/>
        </p:nvSpPr>
        <p:spPr>
          <a:xfrm>
            <a:off x="7831677" y="3939209"/>
            <a:ext cx="2297426" cy="1467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holes</a:t>
            </a:r>
          </a:p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428218-90A9-C593-92E9-3AE3D233BE19}"/>
              </a:ext>
            </a:extLst>
          </p:cNvPr>
          <p:cNvSpPr/>
          <p:nvPr/>
        </p:nvSpPr>
        <p:spPr>
          <a:xfrm>
            <a:off x="569525" y="5278034"/>
            <a:ext cx="3654193" cy="1423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Middle Cross “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Spadikon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2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17" y="463037"/>
            <a:ext cx="10938116" cy="124514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Offertory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A1DB-1839-109B-5291-62B46712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17" y="2026764"/>
            <a:ext cx="11692647" cy="1319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Selection of the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</a:t>
            </a:r>
            <a:br>
              <a:rPr lang="en-US" dirty="0"/>
            </a:br>
            <a:br>
              <a:rPr lang="en-US" dirty="0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B89185-2282-C7F3-DE41-864895320F2A}"/>
              </a:ext>
            </a:extLst>
          </p:cNvPr>
          <p:cNvSpPr txBox="1">
            <a:spLocks/>
          </p:cNvSpPr>
          <p:nvPr/>
        </p:nvSpPr>
        <p:spPr>
          <a:xfrm>
            <a:off x="688157" y="3511484"/>
            <a:ext cx="10567447" cy="3238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took Him up in his arms and blessed God and said: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‘Lord, now You are letting Your servant depart in peace,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Your word;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my eyes have seen Your salvation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You have prepared before the face of all peoples’”</a:t>
            </a:r>
            <a:endParaRPr lang="en-US" sz="3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Luke 2:28-31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12E03-E746-A59E-9F19-7E7D8A5B3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252" y="0"/>
            <a:ext cx="5913748" cy="33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6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17" y="463037"/>
            <a:ext cx="10938116" cy="124514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Offertory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A1DB-1839-109B-5291-62B46712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711364"/>
            <a:ext cx="9967890" cy="1319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Selection of the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</a:t>
            </a:r>
            <a:br>
              <a:rPr lang="en-US" dirty="0"/>
            </a:br>
            <a:br>
              <a:rPr lang="en-US" dirty="0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 person in a robe holding a large round object&#10;&#10;Description automatically generated with medium confidence">
            <a:extLst>
              <a:ext uri="{FF2B5EF4-FFF2-40B4-BE49-F238E27FC236}">
                <a16:creationId xmlns:a16="http://schemas.microsoft.com/office/drawing/2014/main" id="{D35727E5-DD6B-77BF-9E41-FA6F4AF66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25"/>
          <a:stretch/>
        </p:blipFill>
        <p:spPr>
          <a:xfrm>
            <a:off x="1151767" y="2947567"/>
            <a:ext cx="2991173" cy="3884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D88A5B-D676-FA4B-4F9A-2653B7F4C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177" y="2947567"/>
            <a:ext cx="6841065" cy="3848099"/>
          </a:xfrm>
          <a:prstGeom prst="rect">
            <a:avLst/>
          </a:prstGeom>
        </p:spPr>
      </p:pic>
      <p:pic>
        <p:nvPicPr>
          <p:cNvPr id="10" name="Picture 9" descr="A group of men in religious attire&#10;&#10;Description automatically generated with low confidence">
            <a:extLst>
              <a:ext uri="{FF2B5EF4-FFF2-40B4-BE49-F238E27FC236}">
                <a16:creationId xmlns:a16="http://schemas.microsoft.com/office/drawing/2014/main" id="{E5A8F92A-6EE2-4A12-9125-F22A440B8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722" y="138883"/>
            <a:ext cx="4882170" cy="273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3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17" y="463037"/>
            <a:ext cx="10938116" cy="124514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Offertory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A1DB-1839-109B-5291-62B46712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17" y="2026764"/>
            <a:ext cx="11692647" cy="1319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Selection of the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</a:t>
            </a:r>
            <a:br>
              <a:rPr lang="en-US" dirty="0"/>
            </a:br>
            <a:br>
              <a:rPr lang="en-US" dirty="0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B89185-2282-C7F3-DE41-864895320F2A}"/>
              </a:ext>
            </a:extLst>
          </p:cNvPr>
          <p:cNvSpPr txBox="1">
            <a:spLocks/>
          </p:cNvSpPr>
          <p:nvPr/>
        </p:nvSpPr>
        <p:spPr>
          <a:xfrm>
            <a:off x="688157" y="3935691"/>
            <a:ext cx="10567447" cy="249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“His left hand is under my head, and His right hand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embraces me”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Song of Songs 2:6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person in a white robe holding a bread&#10;&#10;Description automatically generated with low confidence">
            <a:extLst>
              <a:ext uri="{FF2B5EF4-FFF2-40B4-BE49-F238E27FC236}">
                <a16:creationId xmlns:a16="http://schemas.microsoft.com/office/drawing/2014/main" id="{22CE4EBA-39FC-FFBC-042B-8C85DFAA9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15"/>
          <a:stretch/>
        </p:blipFill>
        <p:spPr>
          <a:xfrm>
            <a:off x="7202077" y="-1"/>
            <a:ext cx="4989923" cy="38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17" y="730577"/>
            <a:ext cx="10938116" cy="1390454"/>
          </a:xfrm>
          <a:noFill/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Liturgy of the Word</a:t>
            </a:r>
            <a:b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(Catechumen)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A1DB-1839-109B-5291-62B46712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31" y="2705493"/>
            <a:ext cx="11153333" cy="36858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(1) Pauline Epistle 	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(2) Catholic Epistle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(3) Acts of the Apostles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(4) Synaxarion       </a:t>
            </a:r>
            <a:r>
              <a:rPr lang="en-US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(summary of the life of a saint)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(5) Psalm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(6) Gospel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(7) Sermon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 group of people in a church&#10;&#10;Description automatically generated with medium confidence">
            <a:extLst>
              <a:ext uri="{FF2B5EF4-FFF2-40B4-BE49-F238E27FC236}">
                <a16:creationId xmlns:a16="http://schemas.microsoft.com/office/drawing/2014/main" id="{A402C7B8-261C-C9CB-402D-645988767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946" y="88931"/>
            <a:ext cx="5872062" cy="32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13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1877</TotalTime>
  <Words>393</Words>
  <Application>Microsoft Office PowerPoint</Application>
  <PresentationFormat>Widescreen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CS Avva Shenouda</vt:lpstr>
      <vt:lpstr>Times New Roman</vt:lpstr>
      <vt:lpstr>Office Theme</vt:lpstr>
      <vt:lpstr>Spirituality of Liturgical Rites</vt:lpstr>
      <vt:lpstr>FOUR main Sections:</vt:lpstr>
      <vt:lpstr> 2. The Offertory</vt:lpstr>
      <vt:lpstr> 2. The Offertory</vt:lpstr>
      <vt:lpstr>PowerPoint Presentation</vt:lpstr>
      <vt:lpstr> 2. The Offertory</vt:lpstr>
      <vt:lpstr> 2. The Offertory</vt:lpstr>
      <vt:lpstr> 2. The Offertory</vt:lpstr>
      <vt:lpstr> 3. Liturgy of the Word   (Catechumen)</vt:lpstr>
      <vt:lpstr> 3. Liturgy of the Word (Catechumen)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Spirituality of Liturgical Rites</dc:title>
  <dc:creator>Azer, Shereen</dc:creator>
  <cp:lastModifiedBy>Shereen Azer</cp:lastModifiedBy>
  <cp:revision>15</cp:revision>
  <dcterms:created xsi:type="dcterms:W3CDTF">2023-06-17T02:20:26Z</dcterms:created>
  <dcterms:modified xsi:type="dcterms:W3CDTF">2023-07-01T13:34:54Z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