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0"/>
    <p:restoredTop sz="94721"/>
  </p:normalViewPr>
  <p:slideViewPr>
    <p:cSldViewPr snapToGrid="0" snapToObjects="1">
      <p:cViewPr varScale="1">
        <p:scale>
          <a:sx n="86" d="100"/>
          <a:sy n="86" d="100"/>
        </p:scale>
        <p:origin x="232"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129ED4-38D1-094F-8661-CE97738F005B}" type="datetimeFigureOut">
              <a:rPr lang="en-US" smtClean="0"/>
              <a:t>3/1/24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A0E287-EB37-7445-B9F0-9733B79A567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226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29ED4-38D1-094F-8661-CE97738F005B}"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0E287-EB37-7445-B9F0-9733B79A567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464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29ED4-38D1-094F-8661-CE97738F005B}"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0E287-EB37-7445-B9F0-9733B79A567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312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29ED4-38D1-094F-8661-CE97738F005B}"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0E287-EB37-7445-B9F0-9733B79A567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929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129ED4-38D1-094F-8661-CE97738F005B}"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0E287-EB37-7445-B9F0-9733B79A567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493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129ED4-38D1-094F-8661-CE97738F005B}" type="datetimeFigureOut">
              <a:rPr lang="en-US" smtClean="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0E287-EB37-7445-B9F0-9733B79A567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102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129ED4-38D1-094F-8661-CE97738F005B}" type="datetimeFigureOut">
              <a:rPr lang="en-US" smtClean="0"/>
              <a:t>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0E287-EB37-7445-B9F0-9733B79A567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676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129ED4-38D1-094F-8661-CE97738F005B}" type="datetimeFigureOut">
              <a:rPr lang="en-US" smtClean="0"/>
              <a:t>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0E287-EB37-7445-B9F0-9733B79A567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647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29ED4-38D1-094F-8661-CE97738F005B}" type="datetimeFigureOut">
              <a:rPr lang="en-US" smtClean="0"/>
              <a:t>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0E287-EB37-7445-B9F0-9733B79A5671}" type="slidenum">
              <a:rPr lang="en-US" smtClean="0"/>
              <a:t>‹#›</a:t>
            </a:fld>
            <a:endParaRPr lang="en-US"/>
          </a:p>
        </p:txBody>
      </p:sp>
    </p:spTree>
    <p:extLst>
      <p:ext uri="{BB962C8B-B14F-4D97-AF65-F5344CB8AC3E}">
        <p14:creationId xmlns:p14="http://schemas.microsoft.com/office/powerpoint/2010/main" val="141174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129ED4-38D1-094F-8661-CE97738F005B}" type="datetimeFigureOut">
              <a:rPr lang="en-US" smtClean="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0E287-EB37-7445-B9F0-9733B79A567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328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D129ED4-38D1-094F-8661-CE97738F005B}" type="datetimeFigureOut">
              <a:rPr lang="en-US" smtClean="0"/>
              <a:t>3/1/24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9A0E287-EB37-7445-B9F0-9733B79A567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2108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D129ED4-38D1-094F-8661-CE97738F005B}" type="datetimeFigureOut">
              <a:rPr lang="en-US" smtClean="0"/>
              <a:t>3/1/24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A0E287-EB37-7445-B9F0-9733B79A567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861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1A11-A955-BF48-961D-1DD928CB939C}"/>
              </a:ext>
            </a:extLst>
          </p:cNvPr>
          <p:cNvSpPr>
            <a:spLocks noGrp="1"/>
          </p:cNvSpPr>
          <p:nvPr>
            <p:ph type="ctrTitle"/>
          </p:nvPr>
        </p:nvSpPr>
        <p:spPr/>
        <p:txBody>
          <a:bodyPr/>
          <a:lstStyle/>
          <a:p>
            <a:r>
              <a:rPr lang="en-US" dirty="0"/>
              <a:t>The Real World</a:t>
            </a:r>
          </a:p>
        </p:txBody>
      </p:sp>
      <p:sp>
        <p:nvSpPr>
          <p:cNvPr id="3" name="Subtitle 2">
            <a:extLst>
              <a:ext uri="{FF2B5EF4-FFF2-40B4-BE49-F238E27FC236}">
                <a16:creationId xmlns:a16="http://schemas.microsoft.com/office/drawing/2014/main" id="{4F252D24-E5FE-134D-8C14-9F83B329D3F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0504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D06F-5760-144C-8F24-00A4F1A9FE7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970B682-9E93-A44E-AB80-01BC9FD825F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91260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E3BA-2FD7-DB4A-9B30-24A5C20A12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A2AF25-4171-8A43-84D0-5D98352AE2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9646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2AF2-8227-CC47-87C2-D0615C4EA098}"/>
              </a:ext>
            </a:extLst>
          </p:cNvPr>
          <p:cNvSpPr>
            <a:spLocks noGrp="1"/>
          </p:cNvSpPr>
          <p:nvPr>
            <p:ph type="ctrTitle"/>
          </p:nvPr>
        </p:nvSpPr>
        <p:spPr/>
        <p:txBody>
          <a:bodyPr/>
          <a:lstStyle/>
          <a:p>
            <a:r>
              <a:rPr lang="en-US" dirty="0"/>
              <a:t>Anxiety</a:t>
            </a:r>
          </a:p>
        </p:txBody>
      </p:sp>
      <p:sp>
        <p:nvSpPr>
          <p:cNvPr id="3" name="Subtitle 2">
            <a:extLst>
              <a:ext uri="{FF2B5EF4-FFF2-40B4-BE49-F238E27FC236}">
                <a16:creationId xmlns:a16="http://schemas.microsoft.com/office/drawing/2014/main" id="{14E3128B-FA31-4244-91D4-5B067CDA5FA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3179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C750-25B1-6144-9597-CC3EB751ECF1}"/>
              </a:ext>
            </a:extLst>
          </p:cNvPr>
          <p:cNvSpPr>
            <a:spLocks noGrp="1"/>
          </p:cNvSpPr>
          <p:nvPr>
            <p:ph type="title"/>
          </p:nvPr>
        </p:nvSpPr>
        <p:spPr/>
        <p:txBody>
          <a:bodyPr/>
          <a:lstStyle/>
          <a:p>
            <a:r>
              <a:rPr lang="en-US" dirty="0"/>
              <a:t>Prevalence of anxiety</a:t>
            </a:r>
          </a:p>
        </p:txBody>
      </p:sp>
      <p:sp>
        <p:nvSpPr>
          <p:cNvPr id="3" name="Content Placeholder 2">
            <a:extLst>
              <a:ext uri="{FF2B5EF4-FFF2-40B4-BE49-F238E27FC236}">
                <a16:creationId xmlns:a16="http://schemas.microsoft.com/office/drawing/2014/main" id="{9E4AF1ED-F663-2149-9E29-21A70C1D71C7}"/>
              </a:ext>
            </a:extLst>
          </p:cNvPr>
          <p:cNvSpPr>
            <a:spLocks noGrp="1"/>
          </p:cNvSpPr>
          <p:nvPr>
            <p:ph idx="1"/>
          </p:nvPr>
        </p:nvSpPr>
        <p:spPr/>
        <p:txBody>
          <a:bodyPr/>
          <a:lstStyle/>
          <a:p>
            <a:r>
              <a:rPr lang="en-US" dirty="0"/>
              <a:t>19% of US Adults experienced anxiety disorder in the past year</a:t>
            </a:r>
          </a:p>
          <a:p>
            <a:r>
              <a:rPr lang="en-US" dirty="0"/>
              <a:t>31% of adults experiences anxiety disorder in their lifetime</a:t>
            </a:r>
          </a:p>
          <a:p>
            <a:r>
              <a:rPr lang="en-US" dirty="0"/>
              <a:t>Anxiety is higher in females (23%) than males ( 14%)</a:t>
            </a:r>
          </a:p>
          <a:p>
            <a:r>
              <a:rPr lang="en-US" dirty="0"/>
              <a:t>32% of adolescents had an anxiety disorder</a:t>
            </a:r>
          </a:p>
          <a:p>
            <a:endParaRPr lang="en-US" dirty="0"/>
          </a:p>
        </p:txBody>
      </p:sp>
    </p:spTree>
    <p:extLst>
      <p:ext uri="{BB962C8B-B14F-4D97-AF65-F5344CB8AC3E}">
        <p14:creationId xmlns:p14="http://schemas.microsoft.com/office/powerpoint/2010/main" val="419971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6AA0-6F01-9647-8D28-E6011B3C4F9D}"/>
              </a:ext>
            </a:extLst>
          </p:cNvPr>
          <p:cNvSpPr>
            <a:spLocks noGrp="1"/>
          </p:cNvSpPr>
          <p:nvPr>
            <p:ph type="title"/>
          </p:nvPr>
        </p:nvSpPr>
        <p:spPr/>
        <p:txBody>
          <a:bodyPr/>
          <a:lstStyle/>
          <a:p>
            <a:r>
              <a:rPr lang="en-US" dirty="0"/>
              <a:t>WHY IS ANXIETY RATE RISING?</a:t>
            </a:r>
          </a:p>
        </p:txBody>
      </p:sp>
      <p:sp>
        <p:nvSpPr>
          <p:cNvPr id="3" name="Content Placeholder 2">
            <a:extLst>
              <a:ext uri="{FF2B5EF4-FFF2-40B4-BE49-F238E27FC236}">
                <a16:creationId xmlns:a16="http://schemas.microsoft.com/office/drawing/2014/main" id="{9292BAB8-732A-0B4D-B073-0319D7FBC1C5}"/>
              </a:ext>
            </a:extLst>
          </p:cNvPr>
          <p:cNvSpPr>
            <a:spLocks noGrp="1"/>
          </p:cNvSpPr>
          <p:nvPr>
            <p:ph idx="1"/>
          </p:nvPr>
        </p:nvSpPr>
        <p:spPr/>
        <p:txBody>
          <a:bodyPr/>
          <a:lstStyle/>
          <a:p>
            <a:r>
              <a:rPr lang="en-US" dirty="0"/>
              <a:t>HIGHER EXPECTATIONS</a:t>
            </a:r>
          </a:p>
          <a:p>
            <a:r>
              <a:rPr lang="en-US" dirty="0"/>
              <a:t>PRESSURES TO SUCCEED</a:t>
            </a:r>
          </a:p>
          <a:p>
            <a:r>
              <a:rPr lang="en-US" dirty="0"/>
              <a:t>SOCIAL MEDIA </a:t>
            </a:r>
          </a:p>
          <a:p>
            <a:pPr lvl="1"/>
            <a:r>
              <a:rPr lang="en-US" dirty="0"/>
              <a:t>Being constantly connected</a:t>
            </a:r>
          </a:p>
          <a:p>
            <a:pPr lvl="1"/>
            <a:r>
              <a:rPr lang="en-US" dirty="0"/>
              <a:t>Feeling that the world is a scary place</a:t>
            </a:r>
          </a:p>
        </p:txBody>
      </p:sp>
    </p:spTree>
    <p:extLst>
      <p:ext uri="{BB962C8B-B14F-4D97-AF65-F5344CB8AC3E}">
        <p14:creationId xmlns:p14="http://schemas.microsoft.com/office/powerpoint/2010/main" val="1620525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E860-CC51-5948-9DDA-F1BBFCF2D72B}"/>
              </a:ext>
            </a:extLst>
          </p:cNvPr>
          <p:cNvSpPr>
            <a:spLocks noGrp="1"/>
          </p:cNvSpPr>
          <p:nvPr>
            <p:ph type="title"/>
          </p:nvPr>
        </p:nvSpPr>
        <p:spPr/>
        <p:txBody>
          <a:bodyPr/>
          <a:lstStyle/>
          <a:p>
            <a:r>
              <a:rPr lang="en-US" dirty="0"/>
              <a:t>Anxiety in Sunday school kids</a:t>
            </a:r>
          </a:p>
        </p:txBody>
      </p:sp>
      <p:sp>
        <p:nvSpPr>
          <p:cNvPr id="3" name="Content Placeholder 2">
            <a:extLst>
              <a:ext uri="{FF2B5EF4-FFF2-40B4-BE49-F238E27FC236}">
                <a16:creationId xmlns:a16="http://schemas.microsoft.com/office/drawing/2014/main" id="{34A46E49-D494-1340-BB93-AEB47561A8B0}"/>
              </a:ext>
            </a:extLst>
          </p:cNvPr>
          <p:cNvSpPr>
            <a:spLocks noGrp="1"/>
          </p:cNvSpPr>
          <p:nvPr>
            <p:ph idx="1"/>
          </p:nvPr>
        </p:nvSpPr>
        <p:spPr/>
        <p:txBody>
          <a:bodyPr/>
          <a:lstStyle/>
          <a:p>
            <a:r>
              <a:rPr lang="en-US" dirty="0"/>
              <a:t>Challenges related to fitting in at school</a:t>
            </a:r>
          </a:p>
          <a:p>
            <a:r>
              <a:rPr lang="en-US" dirty="0"/>
              <a:t>Challenges related to reconciling Egyptian and American Cultures </a:t>
            </a:r>
          </a:p>
          <a:p>
            <a:r>
              <a:rPr lang="en-US" dirty="0"/>
              <a:t>Challenges arising from family dynamics</a:t>
            </a:r>
          </a:p>
        </p:txBody>
      </p:sp>
    </p:spTree>
    <p:extLst>
      <p:ext uri="{BB962C8B-B14F-4D97-AF65-F5344CB8AC3E}">
        <p14:creationId xmlns:p14="http://schemas.microsoft.com/office/powerpoint/2010/main" val="3302893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3A26-C9DF-EC4A-B509-5D7A4E771AEB}"/>
              </a:ext>
            </a:extLst>
          </p:cNvPr>
          <p:cNvSpPr>
            <a:spLocks noGrp="1"/>
          </p:cNvSpPr>
          <p:nvPr>
            <p:ph type="title"/>
          </p:nvPr>
        </p:nvSpPr>
        <p:spPr/>
        <p:txBody>
          <a:bodyPr/>
          <a:lstStyle/>
          <a:p>
            <a:r>
              <a:rPr lang="en-US" dirty="0"/>
              <a:t>Features of anxiety</a:t>
            </a:r>
          </a:p>
        </p:txBody>
      </p:sp>
      <p:sp>
        <p:nvSpPr>
          <p:cNvPr id="3" name="Content Placeholder 2">
            <a:extLst>
              <a:ext uri="{FF2B5EF4-FFF2-40B4-BE49-F238E27FC236}">
                <a16:creationId xmlns:a16="http://schemas.microsoft.com/office/drawing/2014/main" id="{95DAB79E-042A-814D-870D-D2976256B691}"/>
              </a:ext>
            </a:extLst>
          </p:cNvPr>
          <p:cNvSpPr>
            <a:spLocks noGrp="1"/>
          </p:cNvSpPr>
          <p:nvPr>
            <p:ph idx="1"/>
          </p:nvPr>
        </p:nvSpPr>
        <p:spPr/>
        <p:txBody>
          <a:bodyPr/>
          <a:lstStyle/>
          <a:p>
            <a:r>
              <a:rPr lang="en-US" dirty="0"/>
              <a:t>Irritability</a:t>
            </a:r>
          </a:p>
          <a:p>
            <a:r>
              <a:rPr lang="en-US" dirty="0"/>
              <a:t>Avoiding activities at school or church</a:t>
            </a:r>
          </a:p>
          <a:p>
            <a:r>
              <a:rPr lang="en-US" dirty="0"/>
              <a:t>Dropping grades</a:t>
            </a:r>
          </a:p>
          <a:p>
            <a:r>
              <a:rPr lang="en-US" dirty="0"/>
              <a:t>Trouble sleeping</a:t>
            </a:r>
          </a:p>
          <a:p>
            <a:r>
              <a:rPr lang="en-US" dirty="0"/>
              <a:t>Chronic physical complaints e.g. fatigue, headaches or stomach aches</a:t>
            </a:r>
          </a:p>
        </p:txBody>
      </p:sp>
    </p:spTree>
    <p:extLst>
      <p:ext uri="{BB962C8B-B14F-4D97-AF65-F5344CB8AC3E}">
        <p14:creationId xmlns:p14="http://schemas.microsoft.com/office/powerpoint/2010/main" val="101236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81FD-D73D-E347-8C16-5DE38F10CB41}"/>
              </a:ext>
            </a:extLst>
          </p:cNvPr>
          <p:cNvSpPr>
            <a:spLocks noGrp="1"/>
          </p:cNvSpPr>
          <p:nvPr>
            <p:ph type="title"/>
          </p:nvPr>
        </p:nvSpPr>
        <p:spPr/>
        <p:txBody>
          <a:bodyPr/>
          <a:lstStyle/>
          <a:p>
            <a:r>
              <a:rPr lang="en-US" dirty="0"/>
              <a:t>How to handle anxiety</a:t>
            </a:r>
          </a:p>
        </p:txBody>
      </p:sp>
      <p:sp>
        <p:nvSpPr>
          <p:cNvPr id="3" name="Content Placeholder 2">
            <a:extLst>
              <a:ext uri="{FF2B5EF4-FFF2-40B4-BE49-F238E27FC236}">
                <a16:creationId xmlns:a16="http://schemas.microsoft.com/office/drawing/2014/main" id="{C1FE2E52-68E2-7E4E-98AE-9A4500CAD29D}"/>
              </a:ext>
            </a:extLst>
          </p:cNvPr>
          <p:cNvSpPr>
            <a:spLocks noGrp="1"/>
          </p:cNvSpPr>
          <p:nvPr>
            <p:ph idx="1"/>
          </p:nvPr>
        </p:nvSpPr>
        <p:spPr/>
        <p:txBody>
          <a:bodyPr/>
          <a:lstStyle/>
          <a:p>
            <a:r>
              <a:rPr lang="en-US" dirty="0"/>
              <a:t>Try to build a community for the kids</a:t>
            </a:r>
          </a:p>
          <a:p>
            <a:r>
              <a:rPr lang="en-US" dirty="0"/>
              <a:t>Try to get to know the kids</a:t>
            </a:r>
          </a:p>
          <a:p>
            <a:pPr lvl="1"/>
            <a:r>
              <a:rPr lang="en-US" dirty="0"/>
              <a:t>Find activities that they like</a:t>
            </a:r>
          </a:p>
          <a:p>
            <a:r>
              <a:rPr lang="en-US" dirty="0"/>
              <a:t>Engage other senior servants that may connect the kids with professionals that can help</a:t>
            </a:r>
          </a:p>
          <a:p>
            <a:r>
              <a:rPr lang="en-US" dirty="0"/>
              <a:t>Using the scripture to shift kids focus away from the world that promotes anxiety</a:t>
            </a:r>
          </a:p>
          <a:p>
            <a:pPr lvl="1"/>
            <a:r>
              <a:rPr lang="en-US" dirty="0"/>
              <a:t>What scriptures?</a:t>
            </a:r>
          </a:p>
        </p:txBody>
      </p:sp>
    </p:spTree>
    <p:extLst>
      <p:ext uri="{BB962C8B-B14F-4D97-AF65-F5344CB8AC3E}">
        <p14:creationId xmlns:p14="http://schemas.microsoft.com/office/powerpoint/2010/main" val="250324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958EC-6DE4-944B-8800-429CA53B6A0E}"/>
              </a:ext>
            </a:extLst>
          </p:cNvPr>
          <p:cNvSpPr>
            <a:spLocks noGrp="1"/>
          </p:cNvSpPr>
          <p:nvPr>
            <p:ph type="title"/>
          </p:nvPr>
        </p:nvSpPr>
        <p:spPr/>
        <p:txBody>
          <a:bodyPr/>
          <a:lstStyle/>
          <a:p>
            <a:pPr algn="ctr"/>
            <a:r>
              <a:rPr lang="en-US" dirty="0"/>
              <a:t>MTV 1990s</a:t>
            </a:r>
          </a:p>
        </p:txBody>
      </p:sp>
      <p:pic>
        <p:nvPicPr>
          <p:cNvPr id="4" name="Picture 3">
            <a:extLst>
              <a:ext uri="{FF2B5EF4-FFF2-40B4-BE49-F238E27FC236}">
                <a16:creationId xmlns:a16="http://schemas.microsoft.com/office/drawing/2014/main" id="{C05D134F-5EDE-B649-8509-87E855295E1E}"/>
              </a:ext>
            </a:extLst>
          </p:cNvPr>
          <p:cNvPicPr>
            <a:picLocks noChangeAspect="1"/>
          </p:cNvPicPr>
          <p:nvPr/>
        </p:nvPicPr>
        <p:blipFill>
          <a:blip r:embed="rId2"/>
          <a:stretch>
            <a:fillRect/>
          </a:stretch>
        </p:blipFill>
        <p:spPr>
          <a:xfrm>
            <a:off x="1564184" y="1279994"/>
            <a:ext cx="9063632" cy="4896969"/>
          </a:xfrm>
          <a:prstGeom prst="rect">
            <a:avLst/>
          </a:prstGeom>
        </p:spPr>
      </p:pic>
    </p:spTree>
    <p:extLst>
      <p:ext uri="{BB962C8B-B14F-4D97-AF65-F5344CB8AC3E}">
        <p14:creationId xmlns:p14="http://schemas.microsoft.com/office/powerpoint/2010/main" val="106584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ADD5-02EF-4B4B-A8A8-E132AA9E623E}"/>
              </a:ext>
            </a:extLst>
          </p:cNvPr>
          <p:cNvSpPr>
            <a:spLocks noGrp="1"/>
          </p:cNvSpPr>
          <p:nvPr>
            <p:ph type="title"/>
          </p:nvPr>
        </p:nvSpPr>
        <p:spPr/>
        <p:txBody>
          <a:bodyPr/>
          <a:lstStyle/>
          <a:p>
            <a:r>
              <a:rPr lang="en-US" dirty="0"/>
              <a:t>Diversity</a:t>
            </a:r>
          </a:p>
        </p:txBody>
      </p:sp>
      <p:sp>
        <p:nvSpPr>
          <p:cNvPr id="3" name="Content Placeholder 2">
            <a:extLst>
              <a:ext uri="{FF2B5EF4-FFF2-40B4-BE49-F238E27FC236}">
                <a16:creationId xmlns:a16="http://schemas.microsoft.com/office/drawing/2014/main" id="{9C9BCC8E-AB70-BD47-B286-2B4F4827DF2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36D4563E-21C7-C540-9A91-3148CE07B334}"/>
              </a:ext>
            </a:extLst>
          </p:cNvPr>
          <p:cNvPicPr>
            <a:picLocks noChangeAspect="1"/>
          </p:cNvPicPr>
          <p:nvPr/>
        </p:nvPicPr>
        <p:blipFill>
          <a:blip r:embed="rId2"/>
          <a:stretch>
            <a:fillRect/>
          </a:stretch>
        </p:blipFill>
        <p:spPr>
          <a:xfrm>
            <a:off x="1899610" y="2572263"/>
            <a:ext cx="5580347" cy="4188941"/>
          </a:xfrm>
          <a:prstGeom prst="rect">
            <a:avLst/>
          </a:prstGeom>
        </p:spPr>
      </p:pic>
      <p:pic>
        <p:nvPicPr>
          <p:cNvPr id="5" name="Picture 4">
            <a:extLst>
              <a:ext uri="{FF2B5EF4-FFF2-40B4-BE49-F238E27FC236}">
                <a16:creationId xmlns:a16="http://schemas.microsoft.com/office/drawing/2014/main" id="{6D196091-1D4E-5843-9809-6071AC7A23D6}"/>
              </a:ext>
            </a:extLst>
          </p:cNvPr>
          <p:cNvPicPr>
            <a:picLocks noChangeAspect="1"/>
          </p:cNvPicPr>
          <p:nvPr/>
        </p:nvPicPr>
        <p:blipFill>
          <a:blip r:embed="rId3"/>
          <a:stretch>
            <a:fillRect/>
          </a:stretch>
        </p:blipFill>
        <p:spPr>
          <a:xfrm>
            <a:off x="6974359" y="240251"/>
            <a:ext cx="5014724" cy="3761043"/>
          </a:xfrm>
          <a:prstGeom prst="rect">
            <a:avLst/>
          </a:prstGeom>
        </p:spPr>
      </p:pic>
      <p:pic>
        <p:nvPicPr>
          <p:cNvPr id="6" name="Picture 5">
            <a:extLst>
              <a:ext uri="{FF2B5EF4-FFF2-40B4-BE49-F238E27FC236}">
                <a16:creationId xmlns:a16="http://schemas.microsoft.com/office/drawing/2014/main" id="{52142363-DA5A-384F-8F77-AAAF87293884}"/>
              </a:ext>
            </a:extLst>
          </p:cNvPr>
          <p:cNvPicPr>
            <a:picLocks noChangeAspect="1"/>
          </p:cNvPicPr>
          <p:nvPr/>
        </p:nvPicPr>
        <p:blipFill>
          <a:blip r:embed="rId4"/>
          <a:stretch>
            <a:fillRect/>
          </a:stretch>
        </p:blipFill>
        <p:spPr>
          <a:xfrm>
            <a:off x="6547991" y="3133809"/>
            <a:ext cx="5441092" cy="3627395"/>
          </a:xfrm>
          <a:prstGeom prst="rect">
            <a:avLst/>
          </a:prstGeom>
        </p:spPr>
      </p:pic>
    </p:spTree>
    <p:extLst>
      <p:ext uri="{BB962C8B-B14F-4D97-AF65-F5344CB8AC3E}">
        <p14:creationId xmlns:p14="http://schemas.microsoft.com/office/powerpoint/2010/main" val="278838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47B1-2DC4-D14C-91A6-E4D5391D85AE}"/>
              </a:ext>
            </a:extLst>
          </p:cNvPr>
          <p:cNvSpPr>
            <a:spLocks noGrp="1"/>
          </p:cNvSpPr>
          <p:nvPr>
            <p:ph type="title"/>
          </p:nvPr>
        </p:nvSpPr>
        <p:spPr/>
        <p:txBody>
          <a:bodyPr/>
          <a:lstStyle/>
          <a:p>
            <a:r>
              <a:rPr lang="en-US" dirty="0"/>
              <a:t>Many Different Backgrounds</a:t>
            </a:r>
          </a:p>
        </p:txBody>
      </p:sp>
      <p:sp>
        <p:nvSpPr>
          <p:cNvPr id="3" name="Content Placeholder 2">
            <a:extLst>
              <a:ext uri="{FF2B5EF4-FFF2-40B4-BE49-F238E27FC236}">
                <a16:creationId xmlns:a16="http://schemas.microsoft.com/office/drawing/2014/main" id="{A253FAC6-E339-9D40-8EC6-CDFBF4C4FD1C}"/>
              </a:ext>
            </a:extLst>
          </p:cNvPr>
          <p:cNvSpPr>
            <a:spLocks noGrp="1"/>
          </p:cNvSpPr>
          <p:nvPr>
            <p:ph idx="1"/>
          </p:nvPr>
        </p:nvSpPr>
        <p:spPr/>
        <p:txBody>
          <a:bodyPr>
            <a:normAutofit lnSpcReduction="10000"/>
          </a:bodyPr>
          <a:lstStyle/>
          <a:p>
            <a:r>
              <a:rPr lang="en-US" dirty="0"/>
              <a:t>The Church is a true melting pot:	</a:t>
            </a:r>
          </a:p>
          <a:p>
            <a:pPr lvl="1"/>
            <a:r>
              <a:rPr lang="en-US" dirty="0"/>
              <a:t>Generations</a:t>
            </a:r>
          </a:p>
          <a:p>
            <a:pPr lvl="1"/>
            <a:r>
              <a:rPr lang="en-US" dirty="0"/>
              <a:t>Cultures</a:t>
            </a:r>
          </a:p>
          <a:p>
            <a:pPr lvl="1"/>
            <a:r>
              <a:rPr lang="en-US" dirty="0"/>
              <a:t>Socioeconomic backgrounds</a:t>
            </a:r>
          </a:p>
          <a:p>
            <a:pPr lvl="2"/>
            <a:r>
              <a:rPr lang="en-US" dirty="0"/>
              <a:t>Students</a:t>
            </a:r>
          </a:p>
          <a:p>
            <a:pPr lvl="2"/>
            <a:r>
              <a:rPr lang="en-US" dirty="0"/>
              <a:t>Young professionals</a:t>
            </a:r>
          </a:p>
          <a:p>
            <a:pPr lvl="2"/>
            <a:r>
              <a:rPr lang="en-US" dirty="0"/>
              <a:t>Families</a:t>
            </a:r>
          </a:p>
          <a:p>
            <a:pPr lvl="1"/>
            <a:r>
              <a:rPr lang="en-US" dirty="0"/>
              <a:t>Language</a:t>
            </a:r>
          </a:p>
          <a:p>
            <a:pPr lvl="1"/>
            <a:r>
              <a:rPr lang="en-US" dirty="0"/>
              <a:t>Expectations</a:t>
            </a:r>
          </a:p>
        </p:txBody>
      </p:sp>
      <p:pic>
        <p:nvPicPr>
          <p:cNvPr id="4" name="Picture 3">
            <a:extLst>
              <a:ext uri="{FF2B5EF4-FFF2-40B4-BE49-F238E27FC236}">
                <a16:creationId xmlns:a16="http://schemas.microsoft.com/office/drawing/2014/main" id="{BF69CDAF-CE01-DD47-8353-CD6C778CE576}"/>
              </a:ext>
            </a:extLst>
          </p:cNvPr>
          <p:cNvPicPr>
            <a:picLocks noChangeAspect="1"/>
          </p:cNvPicPr>
          <p:nvPr/>
        </p:nvPicPr>
        <p:blipFill>
          <a:blip r:embed="rId2"/>
          <a:stretch>
            <a:fillRect/>
          </a:stretch>
        </p:blipFill>
        <p:spPr>
          <a:xfrm>
            <a:off x="6811487" y="1729654"/>
            <a:ext cx="4447309" cy="4447309"/>
          </a:xfrm>
          <a:prstGeom prst="rect">
            <a:avLst/>
          </a:prstGeom>
        </p:spPr>
      </p:pic>
    </p:spTree>
    <p:extLst>
      <p:ext uri="{BB962C8B-B14F-4D97-AF65-F5344CB8AC3E}">
        <p14:creationId xmlns:p14="http://schemas.microsoft.com/office/powerpoint/2010/main" val="364397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EC49-2769-0145-90C0-1AF066D04604}"/>
              </a:ext>
            </a:extLst>
          </p:cNvPr>
          <p:cNvSpPr>
            <a:spLocks noGrp="1"/>
          </p:cNvSpPr>
          <p:nvPr>
            <p:ph type="title"/>
          </p:nvPr>
        </p:nvSpPr>
        <p:spPr/>
        <p:txBody>
          <a:bodyPr/>
          <a:lstStyle/>
          <a:p>
            <a:r>
              <a:rPr lang="en-US" dirty="0"/>
              <a:t>What is the outcome of our diversity?</a:t>
            </a:r>
          </a:p>
        </p:txBody>
      </p:sp>
      <p:sp>
        <p:nvSpPr>
          <p:cNvPr id="3" name="Content Placeholder 2">
            <a:extLst>
              <a:ext uri="{FF2B5EF4-FFF2-40B4-BE49-F238E27FC236}">
                <a16:creationId xmlns:a16="http://schemas.microsoft.com/office/drawing/2014/main" id="{37DC4AFD-41BD-B94C-B119-0505C00AC58F}"/>
              </a:ext>
            </a:extLst>
          </p:cNvPr>
          <p:cNvSpPr>
            <a:spLocks noGrp="1"/>
          </p:cNvSpPr>
          <p:nvPr>
            <p:ph idx="1"/>
          </p:nvPr>
        </p:nvSpPr>
        <p:spPr/>
        <p:txBody>
          <a:bodyPr/>
          <a:lstStyle/>
          <a:p>
            <a:r>
              <a:rPr lang="en-US" dirty="0"/>
              <a:t>Stronger?</a:t>
            </a:r>
          </a:p>
          <a:p>
            <a:endParaRPr lang="en-US" dirty="0"/>
          </a:p>
          <a:p>
            <a:r>
              <a:rPr lang="en-US" dirty="0"/>
              <a:t>More disagreements?</a:t>
            </a:r>
          </a:p>
        </p:txBody>
      </p:sp>
      <p:grpSp>
        <p:nvGrpSpPr>
          <p:cNvPr id="7" name="Group 6">
            <a:extLst>
              <a:ext uri="{FF2B5EF4-FFF2-40B4-BE49-F238E27FC236}">
                <a16:creationId xmlns:a16="http://schemas.microsoft.com/office/drawing/2014/main" id="{69CCD66E-50A2-4D42-A313-A32EA195EF7D}"/>
              </a:ext>
            </a:extLst>
          </p:cNvPr>
          <p:cNvGrpSpPr/>
          <p:nvPr/>
        </p:nvGrpSpPr>
        <p:grpSpPr>
          <a:xfrm>
            <a:off x="7267698" y="1464204"/>
            <a:ext cx="4726379" cy="4712759"/>
            <a:chOff x="7113319" y="1341543"/>
            <a:chExt cx="4726379" cy="4712759"/>
          </a:xfrm>
        </p:grpSpPr>
        <p:pic>
          <p:nvPicPr>
            <p:cNvPr id="5" name="Picture 4">
              <a:extLst>
                <a:ext uri="{FF2B5EF4-FFF2-40B4-BE49-F238E27FC236}">
                  <a16:creationId xmlns:a16="http://schemas.microsoft.com/office/drawing/2014/main" id="{FA6ACF98-A7D2-4143-BBE7-9A2F391DA8DD}"/>
                </a:ext>
              </a:extLst>
            </p:cNvPr>
            <p:cNvPicPr>
              <a:picLocks noChangeAspect="1"/>
            </p:cNvPicPr>
            <p:nvPr/>
          </p:nvPicPr>
          <p:blipFill>
            <a:blip r:embed="rId2"/>
            <a:stretch>
              <a:fillRect/>
            </a:stretch>
          </p:blipFill>
          <p:spPr>
            <a:xfrm>
              <a:off x="7113319" y="1341543"/>
              <a:ext cx="4726379" cy="4712759"/>
            </a:xfrm>
            <a:prstGeom prst="rect">
              <a:avLst/>
            </a:prstGeom>
          </p:spPr>
        </p:pic>
        <p:pic>
          <p:nvPicPr>
            <p:cNvPr id="6" name="Picture 5">
              <a:extLst>
                <a:ext uri="{FF2B5EF4-FFF2-40B4-BE49-F238E27FC236}">
                  <a16:creationId xmlns:a16="http://schemas.microsoft.com/office/drawing/2014/main" id="{A916D248-44C2-9242-9AF4-150F356D5E7E}"/>
                </a:ext>
              </a:extLst>
            </p:cNvPr>
            <p:cNvPicPr>
              <a:picLocks noChangeAspect="1"/>
            </p:cNvPicPr>
            <p:nvPr/>
          </p:nvPicPr>
          <p:blipFill>
            <a:blip r:embed="rId3"/>
            <a:stretch>
              <a:fillRect/>
            </a:stretch>
          </p:blipFill>
          <p:spPr>
            <a:xfrm>
              <a:off x="8566245" y="2957892"/>
              <a:ext cx="1891460" cy="1513168"/>
            </a:xfrm>
            <a:prstGeom prst="rect">
              <a:avLst/>
            </a:prstGeom>
          </p:spPr>
        </p:pic>
      </p:grpSp>
    </p:spTree>
    <p:extLst>
      <p:ext uri="{BB962C8B-B14F-4D97-AF65-F5344CB8AC3E}">
        <p14:creationId xmlns:p14="http://schemas.microsoft.com/office/powerpoint/2010/main" val="152064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6DFA-4DBC-CE42-A7AA-989DCAFEF9E4}"/>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35A0984C-280D-2B4B-B529-550D1C42FBA3}"/>
              </a:ext>
            </a:extLst>
          </p:cNvPr>
          <p:cNvSpPr>
            <a:spLocks noGrp="1"/>
          </p:cNvSpPr>
          <p:nvPr>
            <p:ph idx="1"/>
          </p:nvPr>
        </p:nvSpPr>
        <p:spPr/>
        <p:txBody>
          <a:bodyPr/>
          <a:lstStyle/>
          <a:p>
            <a:r>
              <a:rPr lang="en-US" dirty="0"/>
              <a:t>Tendency for older generations to expect to persuade others to follow their path</a:t>
            </a:r>
          </a:p>
          <a:p>
            <a:endParaRPr lang="en-US" dirty="0"/>
          </a:p>
          <a:p>
            <a:r>
              <a:rPr lang="en-US" dirty="0"/>
              <a:t>Innovation and energy can lead younger individuals to disregard experience</a:t>
            </a:r>
          </a:p>
          <a:p>
            <a:endParaRPr lang="en-US" dirty="0"/>
          </a:p>
          <a:p>
            <a:r>
              <a:rPr lang="en-US" dirty="0"/>
              <a:t>Lack of a dialogue that emphasizes the common goals</a:t>
            </a:r>
          </a:p>
        </p:txBody>
      </p:sp>
    </p:spTree>
    <p:extLst>
      <p:ext uri="{BB962C8B-B14F-4D97-AF65-F5344CB8AC3E}">
        <p14:creationId xmlns:p14="http://schemas.microsoft.com/office/powerpoint/2010/main" val="109802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B75B-E45D-5C4C-99D8-7831A00BE1A2}"/>
              </a:ext>
            </a:extLst>
          </p:cNvPr>
          <p:cNvSpPr>
            <a:spLocks noGrp="1"/>
          </p:cNvSpPr>
          <p:nvPr>
            <p:ph type="title"/>
          </p:nvPr>
        </p:nvSpPr>
        <p:spPr/>
        <p:txBody>
          <a:bodyPr/>
          <a:lstStyle/>
          <a:p>
            <a:r>
              <a:rPr lang="en-US" dirty="0"/>
              <a:t>Human Nature</a:t>
            </a:r>
          </a:p>
        </p:txBody>
      </p:sp>
      <p:sp>
        <p:nvSpPr>
          <p:cNvPr id="3" name="Content Placeholder 2">
            <a:extLst>
              <a:ext uri="{FF2B5EF4-FFF2-40B4-BE49-F238E27FC236}">
                <a16:creationId xmlns:a16="http://schemas.microsoft.com/office/drawing/2014/main" id="{151EBCB1-6CB1-204E-8A2D-FCC4A0307EEF}"/>
              </a:ext>
            </a:extLst>
          </p:cNvPr>
          <p:cNvSpPr>
            <a:spLocks noGrp="1"/>
          </p:cNvSpPr>
          <p:nvPr>
            <p:ph idx="1"/>
          </p:nvPr>
        </p:nvSpPr>
        <p:spPr/>
        <p:txBody>
          <a:bodyPr>
            <a:normAutofit fontScale="92500" lnSpcReduction="20000"/>
          </a:bodyPr>
          <a:lstStyle/>
          <a:p>
            <a:r>
              <a:rPr lang="en-US" b="1" dirty="0">
                <a:solidFill>
                  <a:srgbClr val="FF0000"/>
                </a:solidFill>
              </a:rPr>
              <a:t>Barnabas and Paul disagreed in Acts 15</a:t>
            </a:r>
          </a:p>
          <a:p>
            <a:pPr marL="0" indent="0">
              <a:buNone/>
            </a:pPr>
            <a:endParaRPr lang="en-US" dirty="0"/>
          </a:p>
          <a:p>
            <a:r>
              <a:rPr lang="en-US" b="1" baseline="30000" dirty="0"/>
              <a:t>35 </a:t>
            </a:r>
            <a:r>
              <a:rPr lang="en-US" dirty="0"/>
              <a:t>But Paul and Barnabas remained in Antioch, where they and many others taught and preached the word of the Lord.</a:t>
            </a:r>
          </a:p>
          <a:p>
            <a:r>
              <a:rPr lang="en-US" b="1" baseline="30000" dirty="0"/>
              <a:t>36 </a:t>
            </a:r>
            <a:r>
              <a:rPr lang="en-US" dirty="0"/>
              <a:t>Some time later Paul said to Barnabas, “Let us go back and visit the believers in all the towns where we preached the word of the Lord and see how they are doing.” </a:t>
            </a:r>
            <a:r>
              <a:rPr lang="en-US" b="1" baseline="30000" dirty="0"/>
              <a:t>37 </a:t>
            </a:r>
            <a:r>
              <a:rPr lang="en-US" dirty="0"/>
              <a:t>Barnabas wanted to take John, also called Mark, with them, </a:t>
            </a:r>
            <a:r>
              <a:rPr lang="en-US" b="1" baseline="30000" dirty="0"/>
              <a:t>38 </a:t>
            </a:r>
            <a:r>
              <a:rPr lang="en-US" dirty="0"/>
              <a:t>but Paul did not think it wise to take him, because he had deserted them in Pamphylia and had not continued with them in the work. </a:t>
            </a:r>
            <a:r>
              <a:rPr lang="en-US" b="1" baseline="30000" dirty="0"/>
              <a:t>39 </a:t>
            </a:r>
            <a:r>
              <a:rPr lang="en-US" dirty="0"/>
              <a:t>They had such a sharp disagreement that they parted company. Barnabas took Mark and sailed for Cyprus, </a:t>
            </a:r>
            <a:r>
              <a:rPr lang="en-US" b="1" baseline="30000" dirty="0"/>
              <a:t>40 </a:t>
            </a:r>
            <a:r>
              <a:rPr lang="en-US" dirty="0"/>
              <a:t>but Paul chose Silas and left</a:t>
            </a:r>
          </a:p>
          <a:p>
            <a:pPr marL="0" indent="0">
              <a:buNone/>
            </a:pPr>
            <a:endParaRPr lang="en-US" dirty="0"/>
          </a:p>
          <a:p>
            <a:endParaRPr lang="en-US" dirty="0"/>
          </a:p>
        </p:txBody>
      </p:sp>
    </p:spTree>
    <p:extLst>
      <p:ext uri="{BB962C8B-B14F-4D97-AF65-F5344CB8AC3E}">
        <p14:creationId xmlns:p14="http://schemas.microsoft.com/office/powerpoint/2010/main" val="280867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B75B-E45D-5C4C-99D8-7831A00BE1A2}"/>
              </a:ext>
            </a:extLst>
          </p:cNvPr>
          <p:cNvSpPr>
            <a:spLocks noGrp="1"/>
          </p:cNvSpPr>
          <p:nvPr>
            <p:ph type="title"/>
          </p:nvPr>
        </p:nvSpPr>
        <p:spPr/>
        <p:txBody>
          <a:bodyPr/>
          <a:lstStyle/>
          <a:p>
            <a:r>
              <a:rPr lang="en-US" dirty="0"/>
              <a:t>Human Nature</a:t>
            </a:r>
          </a:p>
        </p:txBody>
      </p:sp>
      <p:sp>
        <p:nvSpPr>
          <p:cNvPr id="3" name="Content Placeholder 2">
            <a:extLst>
              <a:ext uri="{FF2B5EF4-FFF2-40B4-BE49-F238E27FC236}">
                <a16:creationId xmlns:a16="http://schemas.microsoft.com/office/drawing/2014/main" id="{151EBCB1-6CB1-204E-8A2D-FCC4A0307EEF}"/>
              </a:ext>
            </a:extLst>
          </p:cNvPr>
          <p:cNvSpPr>
            <a:spLocks noGrp="1"/>
          </p:cNvSpPr>
          <p:nvPr>
            <p:ph idx="1"/>
          </p:nvPr>
        </p:nvSpPr>
        <p:spPr/>
        <p:txBody>
          <a:bodyPr>
            <a:normAutofit/>
          </a:bodyPr>
          <a:lstStyle/>
          <a:p>
            <a:pPr marL="0" indent="0">
              <a:buNone/>
            </a:pPr>
            <a:endParaRPr lang="en-US" dirty="0"/>
          </a:p>
          <a:p>
            <a:endParaRPr lang="en-US" dirty="0"/>
          </a:p>
        </p:txBody>
      </p:sp>
      <p:sp>
        <p:nvSpPr>
          <p:cNvPr id="4" name="Rectangle 3">
            <a:extLst>
              <a:ext uri="{FF2B5EF4-FFF2-40B4-BE49-F238E27FC236}">
                <a16:creationId xmlns:a16="http://schemas.microsoft.com/office/drawing/2014/main" id="{C2DF5E4A-A885-1E4F-ABFA-FF0AFD698B99}"/>
              </a:ext>
            </a:extLst>
          </p:cNvPr>
          <p:cNvSpPr/>
          <p:nvPr/>
        </p:nvSpPr>
        <p:spPr>
          <a:xfrm>
            <a:off x="732311" y="1825625"/>
            <a:ext cx="10442370" cy="2205732"/>
          </a:xfrm>
          <a:prstGeom prst="rect">
            <a:avLst/>
          </a:prstGeom>
        </p:spPr>
        <p:txBody>
          <a:bodyPr wrap="square">
            <a:spAutoFit/>
          </a:bodyPr>
          <a:lstStyle/>
          <a:p>
            <a:r>
              <a:rPr lang="en-US" sz="4000" b="1" baseline="30000" dirty="0">
                <a:solidFill>
                  <a:srgbClr val="000000"/>
                </a:solidFill>
                <a:latin typeface="system-ui"/>
              </a:rPr>
              <a:t>Luke 9</a:t>
            </a:r>
          </a:p>
          <a:p>
            <a:r>
              <a:rPr lang="en-US" sz="4000" b="1" baseline="30000" dirty="0">
                <a:solidFill>
                  <a:srgbClr val="FF0000"/>
                </a:solidFill>
                <a:latin typeface="system-ui"/>
              </a:rPr>
              <a:t>The disciples’ disagreement</a:t>
            </a:r>
          </a:p>
          <a:p>
            <a:endParaRPr lang="en-US" b="1" baseline="30000" dirty="0">
              <a:solidFill>
                <a:srgbClr val="000000"/>
              </a:solidFill>
              <a:latin typeface="system-ui"/>
            </a:endParaRPr>
          </a:p>
          <a:p>
            <a:r>
              <a:rPr lang="en-US" b="1" baseline="30000" dirty="0">
                <a:solidFill>
                  <a:srgbClr val="000000"/>
                </a:solidFill>
                <a:latin typeface="system-ui"/>
              </a:rPr>
              <a:t>46 </a:t>
            </a:r>
            <a:r>
              <a:rPr lang="en-US" dirty="0">
                <a:solidFill>
                  <a:srgbClr val="000000"/>
                </a:solidFill>
                <a:latin typeface="system-ui"/>
              </a:rPr>
              <a:t>Then a dispute arose among them as to which of them would be greatest. </a:t>
            </a:r>
            <a:r>
              <a:rPr lang="en-US" b="1" baseline="30000" dirty="0">
                <a:solidFill>
                  <a:srgbClr val="000000"/>
                </a:solidFill>
                <a:latin typeface="system-ui"/>
              </a:rPr>
              <a:t>47 </a:t>
            </a:r>
            <a:r>
              <a:rPr lang="en-US" dirty="0">
                <a:solidFill>
                  <a:srgbClr val="000000"/>
                </a:solidFill>
                <a:latin typeface="system-ui"/>
              </a:rPr>
              <a:t>And Jesus, perceiving the thought of their heart, took a little child and set him by Him, </a:t>
            </a:r>
            <a:r>
              <a:rPr lang="en-US" b="1" baseline="30000" dirty="0">
                <a:solidFill>
                  <a:srgbClr val="000000"/>
                </a:solidFill>
                <a:latin typeface="system-ui"/>
              </a:rPr>
              <a:t>48 </a:t>
            </a:r>
            <a:r>
              <a:rPr lang="en-US" dirty="0">
                <a:solidFill>
                  <a:srgbClr val="000000"/>
                </a:solidFill>
                <a:latin typeface="system-ui"/>
              </a:rPr>
              <a:t>and said to them, “Whoever receives this little child in My name receives Me; and whoever receives Me receives Him who sent Me. For he who is least among you all will be great.”</a:t>
            </a:r>
            <a:endParaRPr lang="en-US" dirty="0"/>
          </a:p>
        </p:txBody>
      </p:sp>
    </p:spTree>
    <p:extLst>
      <p:ext uri="{BB962C8B-B14F-4D97-AF65-F5344CB8AC3E}">
        <p14:creationId xmlns:p14="http://schemas.microsoft.com/office/powerpoint/2010/main" val="340436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DD66D-C1C2-DD48-A073-22067880F580}"/>
              </a:ext>
            </a:extLst>
          </p:cNvPr>
          <p:cNvSpPr>
            <a:spLocks noGrp="1"/>
          </p:cNvSpPr>
          <p:nvPr>
            <p:ph type="title"/>
          </p:nvPr>
        </p:nvSpPr>
        <p:spPr/>
        <p:txBody>
          <a:bodyPr/>
          <a:lstStyle/>
          <a:p>
            <a:r>
              <a:rPr lang="en-US" dirty="0"/>
              <a:t>How can we harness the benefits of diversity?</a:t>
            </a:r>
          </a:p>
        </p:txBody>
      </p:sp>
      <p:sp>
        <p:nvSpPr>
          <p:cNvPr id="3" name="Content Placeholder 2">
            <a:extLst>
              <a:ext uri="{FF2B5EF4-FFF2-40B4-BE49-F238E27FC236}">
                <a16:creationId xmlns:a16="http://schemas.microsoft.com/office/drawing/2014/main" id="{8F016915-AE83-2A44-9145-9861057D2A25}"/>
              </a:ext>
            </a:extLst>
          </p:cNvPr>
          <p:cNvSpPr>
            <a:spLocks noGrp="1"/>
          </p:cNvSpPr>
          <p:nvPr>
            <p:ph idx="1"/>
          </p:nvPr>
        </p:nvSpPr>
        <p:spPr/>
        <p:txBody>
          <a:bodyPr/>
          <a:lstStyle/>
          <a:p>
            <a:r>
              <a:rPr lang="en-US" dirty="0"/>
              <a:t>Mutual Love-We are all part of the body of Christ</a:t>
            </a:r>
          </a:p>
          <a:p>
            <a:r>
              <a:rPr lang="en-US" dirty="0"/>
              <a:t>Mutual Trust- Trusting that everyone has a common goal</a:t>
            </a:r>
          </a:p>
          <a:p>
            <a:r>
              <a:rPr lang="en-US" dirty="0"/>
              <a:t>Mutual respect-respecting other peoples input and differences</a:t>
            </a:r>
          </a:p>
          <a:p>
            <a:r>
              <a:rPr lang="en-US" dirty="0"/>
              <a:t>Foster the spirit of dialogue- Listen to others</a:t>
            </a:r>
          </a:p>
          <a:p>
            <a:r>
              <a:rPr lang="en-US" dirty="0"/>
              <a:t>Compromise- 50/50 rule</a:t>
            </a:r>
          </a:p>
        </p:txBody>
      </p:sp>
    </p:spTree>
    <p:extLst>
      <p:ext uri="{BB962C8B-B14F-4D97-AF65-F5344CB8AC3E}">
        <p14:creationId xmlns:p14="http://schemas.microsoft.com/office/powerpoint/2010/main" val="264272369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{17C8A95C-F22D-114B-9D4D-2D52888B6B94}tf10001119</Template>
  <TotalTime>80</TotalTime>
  <Words>551</Words>
  <Application>Microsoft Macintosh PowerPoint</Application>
  <PresentationFormat>Widescreen</PresentationFormat>
  <Paragraphs>69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Gill Sans MT</vt:lpstr>
      <vt:lpstr>system-ui</vt:lpstr>
      <vt:lpstr>Gallery</vt:lpstr>
      <vt:lpstr>The Real World</vt:lpstr>
      <vt:lpstr>MTV 1990s</vt:lpstr>
      <vt:lpstr>Diversity</vt:lpstr>
      <vt:lpstr>Many Different Backgrounds</vt:lpstr>
      <vt:lpstr>What is the outcome of our diversity?</vt:lpstr>
      <vt:lpstr>Challenges</vt:lpstr>
      <vt:lpstr>Human Nature</vt:lpstr>
      <vt:lpstr>Human Nature</vt:lpstr>
      <vt:lpstr>How can we harness the benefits of diversity?</vt:lpstr>
      <vt:lpstr>Questions?</vt:lpstr>
      <vt:lpstr>PowerPoint Presentation</vt:lpstr>
      <vt:lpstr>Anxiety</vt:lpstr>
      <vt:lpstr>Prevalence of anxiety</vt:lpstr>
      <vt:lpstr>WHY IS ANXIETY RATE RISING?</vt:lpstr>
      <vt:lpstr>Anxiety in Sunday school kids</vt:lpstr>
      <vt:lpstr>Features of anxiety</vt:lpstr>
      <vt:lpstr>How to handle anxiety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generational Gap</dc:title>
  <dc:creator>Sam Mikhail</dc:creator>
  <cp:lastModifiedBy>Sam Mikhail</cp:lastModifiedBy>
  <cp:revision>9</cp:revision>
  <dcterms:created xsi:type="dcterms:W3CDTF">2024-02-29T02:48:07Z</dcterms:created>
  <dcterms:modified xsi:type="dcterms:W3CDTF">2024-03-02T02:55:09Z</dcterms:modified>
</cp:coreProperties>
</file>