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6" r:id="rId7"/>
    <p:sldId id="267" r:id="rId8"/>
    <p:sldId id="268" r:id="rId9"/>
    <p:sldId id="263" r:id="rId10"/>
    <p:sldId id="261" r:id="rId11"/>
    <p:sldId id="262" r:id="rId12"/>
    <p:sldId id="269" r:id="rId13"/>
    <p:sldId id="271" r:id="rId14"/>
    <p:sldId id="272" r:id="rId15"/>
    <p:sldId id="264" r:id="rId16"/>
    <p:sldId id="270" r:id="rId17"/>
    <p:sldId id="273" r:id="rId18"/>
    <p:sldId id="274" r:id="rId19"/>
    <p:sldId id="275" r:id="rId20"/>
    <p:sldId id="276"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721"/>
  </p:normalViewPr>
  <p:slideViewPr>
    <p:cSldViewPr snapToGrid="0" snapToObjects="1">
      <p:cViewPr varScale="1">
        <p:scale>
          <a:sx n="109" d="100"/>
          <a:sy n="109" d="100"/>
        </p:scale>
        <p:origin x="680"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3/15/24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3/15/24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3/15/24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3/15/24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3/15/24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3/15/24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3/15/24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mentalhealth.org.uk/about-us/news/millions-teenagers-worry-about-body-image-and-identify-social-media-key-cause-new-survey-mental" TargetMode="External"/><Relationship Id="rId2" Type="http://schemas.openxmlformats.org/officeDocument/2006/relationships/hyperlink" Target="https://www.ons.gov.uk/peoplepopulationandcommunity/wellbeing/bulletins/youngpeopleswellbeingintheuk/202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7D6065-69C9-514E-BBA6-3AD5D4E492CA}"/>
              </a:ext>
            </a:extLst>
          </p:cNvPr>
          <p:cNvSpPr>
            <a:spLocks noGrp="1"/>
          </p:cNvSpPr>
          <p:nvPr>
            <p:ph type="ctrTitle"/>
          </p:nvPr>
        </p:nvSpPr>
        <p:spPr/>
        <p:txBody>
          <a:bodyPr/>
          <a:lstStyle/>
          <a:p>
            <a:r>
              <a:rPr lang="en-US" dirty="0"/>
              <a:t>Self Esteem</a:t>
            </a:r>
          </a:p>
        </p:txBody>
      </p:sp>
      <p:sp>
        <p:nvSpPr>
          <p:cNvPr id="3" name="Subtitle 2">
            <a:extLst>
              <a:ext uri="{FF2B5EF4-FFF2-40B4-BE49-F238E27FC236}">
                <a16:creationId xmlns:a16="http://schemas.microsoft.com/office/drawing/2014/main" id="{0CDE208E-40BC-824C-B284-300C323DCAE9}"/>
              </a:ext>
            </a:extLst>
          </p:cNvPr>
          <p:cNvSpPr>
            <a:spLocks noGrp="1"/>
          </p:cNvSpPr>
          <p:nvPr>
            <p:ph type="subTitle" idx="1"/>
          </p:nvPr>
        </p:nvSpPr>
        <p:spPr/>
        <p:txBody>
          <a:bodyPr/>
          <a:lstStyle/>
          <a:p>
            <a:endParaRPr lang="en-US"/>
          </a:p>
        </p:txBody>
      </p:sp>
      <p:pic>
        <p:nvPicPr>
          <p:cNvPr id="4" name="Picture 3">
            <a:extLst>
              <a:ext uri="{FF2B5EF4-FFF2-40B4-BE49-F238E27FC236}">
                <a16:creationId xmlns:a16="http://schemas.microsoft.com/office/drawing/2014/main" id="{93EB96EA-1A6D-5A46-A632-5811DA6E2760}"/>
              </a:ext>
            </a:extLst>
          </p:cNvPr>
          <p:cNvPicPr>
            <a:picLocks noChangeAspect="1"/>
          </p:cNvPicPr>
          <p:nvPr/>
        </p:nvPicPr>
        <p:blipFill>
          <a:blip r:embed="rId2"/>
          <a:stretch>
            <a:fillRect/>
          </a:stretch>
        </p:blipFill>
        <p:spPr>
          <a:xfrm>
            <a:off x="4460631" y="82062"/>
            <a:ext cx="1371600" cy="1371600"/>
          </a:xfrm>
          <a:prstGeom prst="rect">
            <a:avLst/>
          </a:prstGeom>
        </p:spPr>
      </p:pic>
    </p:spTree>
    <p:extLst>
      <p:ext uri="{BB962C8B-B14F-4D97-AF65-F5344CB8AC3E}">
        <p14:creationId xmlns:p14="http://schemas.microsoft.com/office/powerpoint/2010/main" val="1140594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DA1C5-840C-0749-A4C2-F91F1EC58D6A}"/>
              </a:ext>
            </a:extLst>
          </p:cNvPr>
          <p:cNvSpPr>
            <a:spLocks noGrp="1"/>
          </p:cNvSpPr>
          <p:nvPr>
            <p:ph type="title"/>
          </p:nvPr>
        </p:nvSpPr>
        <p:spPr/>
        <p:txBody>
          <a:bodyPr/>
          <a:lstStyle/>
          <a:p>
            <a:r>
              <a:rPr lang="en-US" dirty="0"/>
              <a:t>Pride</a:t>
            </a:r>
          </a:p>
        </p:txBody>
      </p:sp>
      <p:sp>
        <p:nvSpPr>
          <p:cNvPr id="3" name="Content Placeholder 2">
            <a:extLst>
              <a:ext uri="{FF2B5EF4-FFF2-40B4-BE49-F238E27FC236}">
                <a16:creationId xmlns:a16="http://schemas.microsoft.com/office/drawing/2014/main" id="{D9F67FCF-5D61-CB40-AFD3-C6F2C5FC32D3}"/>
              </a:ext>
            </a:extLst>
          </p:cNvPr>
          <p:cNvSpPr>
            <a:spLocks noGrp="1"/>
          </p:cNvSpPr>
          <p:nvPr>
            <p:ph idx="1"/>
          </p:nvPr>
        </p:nvSpPr>
        <p:spPr/>
        <p:txBody>
          <a:bodyPr>
            <a:normAutofit/>
          </a:bodyPr>
          <a:lstStyle/>
          <a:p>
            <a:r>
              <a:rPr lang="en-US" dirty="0"/>
              <a:t>Pride is being SELF-</a:t>
            </a:r>
            <a:r>
              <a:rPr lang="en-US" dirty="0" err="1"/>
              <a:t>ish</a:t>
            </a:r>
            <a:endParaRPr lang="en-US" dirty="0"/>
          </a:p>
          <a:p>
            <a:r>
              <a:rPr lang="en-US" dirty="0"/>
              <a:t>Pride’s base is too much </a:t>
            </a:r>
            <a:r>
              <a:rPr lang="en-US" dirty="0" err="1"/>
              <a:t>SELF-love</a:t>
            </a:r>
            <a:r>
              <a:rPr lang="en-US" dirty="0"/>
              <a:t>, SELF-worship</a:t>
            </a:r>
          </a:p>
          <a:p>
            <a:r>
              <a:rPr lang="en-US" dirty="0"/>
              <a:t>Thinking the worth of our SELF is higher than it actually is</a:t>
            </a:r>
          </a:p>
          <a:p>
            <a:r>
              <a:rPr lang="en-US" dirty="0"/>
              <a:t>Preoccupation with our image or SELF</a:t>
            </a:r>
          </a:p>
          <a:p>
            <a:r>
              <a:rPr lang="en-US" dirty="0"/>
              <a:t>Pride is </a:t>
            </a:r>
            <a:r>
              <a:rPr lang="en-US" dirty="0" err="1"/>
              <a:t>SELF-centered</a:t>
            </a:r>
            <a:r>
              <a:rPr lang="en-US" dirty="0"/>
              <a:t> or EGO-centric (everything revolves around us)</a:t>
            </a:r>
          </a:p>
          <a:p>
            <a:r>
              <a:rPr lang="en-US" dirty="0"/>
              <a:t>Pride wants to keep the focus on SELF</a:t>
            </a:r>
          </a:p>
        </p:txBody>
      </p:sp>
    </p:spTree>
    <p:extLst>
      <p:ext uri="{BB962C8B-B14F-4D97-AF65-F5344CB8AC3E}">
        <p14:creationId xmlns:p14="http://schemas.microsoft.com/office/powerpoint/2010/main" val="9589923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68013-63F0-DC4A-B19B-7945EB1B0521}"/>
              </a:ext>
            </a:extLst>
          </p:cNvPr>
          <p:cNvSpPr>
            <a:spLocks noGrp="1"/>
          </p:cNvSpPr>
          <p:nvPr>
            <p:ph type="title"/>
          </p:nvPr>
        </p:nvSpPr>
        <p:spPr/>
        <p:txBody>
          <a:bodyPr/>
          <a:lstStyle/>
          <a:p>
            <a:r>
              <a:rPr lang="en-US" dirty="0"/>
              <a:t>Pride</a:t>
            </a:r>
          </a:p>
        </p:txBody>
      </p:sp>
      <p:sp>
        <p:nvSpPr>
          <p:cNvPr id="3" name="Content Placeholder 2">
            <a:extLst>
              <a:ext uri="{FF2B5EF4-FFF2-40B4-BE49-F238E27FC236}">
                <a16:creationId xmlns:a16="http://schemas.microsoft.com/office/drawing/2014/main" id="{E40E9838-7BFF-F54A-BD73-DB10BC67769B}"/>
              </a:ext>
            </a:extLst>
          </p:cNvPr>
          <p:cNvSpPr>
            <a:spLocks noGrp="1"/>
          </p:cNvSpPr>
          <p:nvPr>
            <p:ph idx="1"/>
          </p:nvPr>
        </p:nvSpPr>
        <p:spPr/>
        <p:txBody>
          <a:bodyPr/>
          <a:lstStyle/>
          <a:p>
            <a:r>
              <a:rPr lang="en-US" dirty="0"/>
              <a:t>I can be anything I want to be. </a:t>
            </a:r>
          </a:p>
          <a:p>
            <a:r>
              <a:rPr lang="en-US" dirty="0"/>
              <a:t>I deserve more.</a:t>
            </a:r>
          </a:p>
          <a:p>
            <a:r>
              <a:rPr lang="en-US" dirty="0"/>
              <a:t>I do not need anyone else</a:t>
            </a:r>
          </a:p>
          <a:p>
            <a:endParaRPr lang="en-US" dirty="0"/>
          </a:p>
        </p:txBody>
      </p:sp>
    </p:spTree>
    <p:extLst>
      <p:ext uri="{BB962C8B-B14F-4D97-AF65-F5344CB8AC3E}">
        <p14:creationId xmlns:p14="http://schemas.microsoft.com/office/powerpoint/2010/main" val="35731576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A903A-6399-774F-8A28-1D427E0144B9}"/>
              </a:ext>
            </a:extLst>
          </p:cNvPr>
          <p:cNvSpPr>
            <a:spLocks noGrp="1"/>
          </p:cNvSpPr>
          <p:nvPr>
            <p:ph type="title"/>
          </p:nvPr>
        </p:nvSpPr>
        <p:spPr/>
        <p:txBody>
          <a:bodyPr/>
          <a:lstStyle/>
          <a:p>
            <a:r>
              <a:rPr lang="en-US" dirty="0"/>
              <a:t>Features of pride</a:t>
            </a:r>
          </a:p>
        </p:txBody>
      </p:sp>
      <p:sp>
        <p:nvSpPr>
          <p:cNvPr id="3" name="Content Placeholder 2">
            <a:extLst>
              <a:ext uri="{FF2B5EF4-FFF2-40B4-BE49-F238E27FC236}">
                <a16:creationId xmlns:a16="http://schemas.microsoft.com/office/drawing/2014/main" id="{45EFF664-8C63-9E4B-9C38-6614BA288C59}"/>
              </a:ext>
            </a:extLst>
          </p:cNvPr>
          <p:cNvSpPr>
            <a:spLocks noGrp="1"/>
          </p:cNvSpPr>
          <p:nvPr>
            <p:ph idx="1"/>
          </p:nvPr>
        </p:nvSpPr>
        <p:spPr/>
        <p:txBody>
          <a:bodyPr/>
          <a:lstStyle/>
          <a:p>
            <a:r>
              <a:rPr lang="en-US" dirty="0"/>
              <a:t>Rarely ask questions of others because they’re more interested in their SELF than in the SELF of others</a:t>
            </a:r>
          </a:p>
          <a:p>
            <a:r>
              <a:rPr lang="en-US" dirty="0"/>
              <a:t>Dominate conversations talking about their SELF thinking or how much they know SO THAT we're impressed with their SELF</a:t>
            </a:r>
          </a:p>
          <a:p>
            <a:r>
              <a:rPr lang="en-US" dirty="0"/>
              <a:t>Rarely compliment people</a:t>
            </a:r>
          </a:p>
          <a:p>
            <a:r>
              <a:rPr lang="en-US" dirty="0"/>
              <a:t>Wait to be served instead of serve</a:t>
            </a:r>
          </a:p>
          <a:p>
            <a:r>
              <a:rPr lang="en-US" dirty="0"/>
              <a:t>Neglect others</a:t>
            </a:r>
          </a:p>
          <a:p>
            <a:pPr marL="0" indent="0">
              <a:buNone/>
            </a:pPr>
            <a:endParaRPr lang="en-US" dirty="0"/>
          </a:p>
        </p:txBody>
      </p:sp>
    </p:spTree>
    <p:extLst>
      <p:ext uri="{BB962C8B-B14F-4D97-AF65-F5344CB8AC3E}">
        <p14:creationId xmlns:p14="http://schemas.microsoft.com/office/powerpoint/2010/main" val="12597556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806C83-E364-7C4B-BB36-4A80CA3E978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171F065-E327-F343-BA19-DD84222208C5}"/>
              </a:ext>
            </a:extLst>
          </p:cNvPr>
          <p:cNvSpPr>
            <a:spLocks noGrp="1"/>
          </p:cNvSpPr>
          <p:nvPr>
            <p:ph idx="1"/>
          </p:nvPr>
        </p:nvSpPr>
        <p:spPr/>
        <p:txBody>
          <a:bodyPr/>
          <a:lstStyle/>
          <a:p>
            <a:endParaRPr lang="en-US"/>
          </a:p>
        </p:txBody>
      </p:sp>
      <p:pic>
        <p:nvPicPr>
          <p:cNvPr id="4" name="Content Placeholder 3">
            <a:extLst>
              <a:ext uri="{FF2B5EF4-FFF2-40B4-BE49-F238E27FC236}">
                <a16:creationId xmlns:a16="http://schemas.microsoft.com/office/drawing/2014/main" id="{29DF7EFD-C392-8644-B193-835AF0ADC732}"/>
              </a:ext>
            </a:extLst>
          </p:cNvPr>
          <p:cNvPicPr>
            <a:picLocks noChangeAspect="1"/>
          </p:cNvPicPr>
          <p:nvPr/>
        </p:nvPicPr>
        <p:blipFill>
          <a:blip r:embed="rId2"/>
          <a:stretch>
            <a:fillRect/>
          </a:stretch>
        </p:blipFill>
        <p:spPr>
          <a:xfrm>
            <a:off x="1268896" y="515816"/>
            <a:ext cx="8315952" cy="4353902"/>
          </a:xfrm>
          <a:prstGeom prst="rect">
            <a:avLst/>
          </a:prstGeom>
        </p:spPr>
      </p:pic>
      <p:sp>
        <p:nvSpPr>
          <p:cNvPr id="5" name="TextBox 4">
            <a:extLst>
              <a:ext uri="{FF2B5EF4-FFF2-40B4-BE49-F238E27FC236}">
                <a16:creationId xmlns:a16="http://schemas.microsoft.com/office/drawing/2014/main" id="{4AC0867E-D89E-4C4B-A609-F0E1D48449EF}"/>
              </a:ext>
            </a:extLst>
          </p:cNvPr>
          <p:cNvSpPr txBox="1"/>
          <p:nvPr/>
        </p:nvSpPr>
        <p:spPr>
          <a:xfrm>
            <a:off x="1910862" y="2803751"/>
            <a:ext cx="2063338" cy="369332"/>
          </a:xfrm>
          <a:prstGeom prst="rect">
            <a:avLst/>
          </a:prstGeom>
          <a:noFill/>
        </p:spPr>
        <p:txBody>
          <a:bodyPr wrap="square" rtlCol="0">
            <a:spAutoFit/>
          </a:bodyPr>
          <a:lstStyle/>
          <a:p>
            <a:r>
              <a:rPr lang="en-US" dirty="0"/>
              <a:t>Low self esteem</a:t>
            </a:r>
          </a:p>
        </p:txBody>
      </p:sp>
      <p:sp>
        <p:nvSpPr>
          <p:cNvPr id="6" name="TextBox 5">
            <a:extLst>
              <a:ext uri="{FF2B5EF4-FFF2-40B4-BE49-F238E27FC236}">
                <a16:creationId xmlns:a16="http://schemas.microsoft.com/office/drawing/2014/main" id="{C7432AA6-7FEE-7341-9B8A-017A2EBBA840}"/>
              </a:ext>
            </a:extLst>
          </p:cNvPr>
          <p:cNvSpPr txBox="1"/>
          <p:nvPr/>
        </p:nvSpPr>
        <p:spPr>
          <a:xfrm>
            <a:off x="7385540" y="2803751"/>
            <a:ext cx="2063338" cy="369332"/>
          </a:xfrm>
          <a:prstGeom prst="rect">
            <a:avLst/>
          </a:prstGeom>
          <a:noFill/>
        </p:spPr>
        <p:txBody>
          <a:bodyPr wrap="square" rtlCol="0">
            <a:spAutoFit/>
          </a:bodyPr>
          <a:lstStyle/>
          <a:p>
            <a:r>
              <a:rPr lang="en-US" dirty="0"/>
              <a:t>Pride </a:t>
            </a:r>
          </a:p>
        </p:txBody>
      </p:sp>
      <p:sp>
        <p:nvSpPr>
          <p:cNvPr id="7" name="TextBox 6">
            <a:extLst>
              <a:ext uri="{FF2B5EF4-FFF2-40B4-BE49-F238E27FC236}">
                <a16:creationId xmlns:a16="http://schemas.microsoft.com/office/drawing/2014/main" id="{7692BD2B-BE56-BD44-9CFD-3C4432315ADA}"/>
              </a:ext>
            </a:extLst>
          </p:cNvPr>
          <p:cNvSpPr txBox="1"/>
          <p:nvPr/>
        </p:nvSpPr>
        <p:spPr>
          <a:xfrm>
            <a:off x="4313314" y="5079475"/>
            <a:ext cx="2532544" cy="369332"/>
          </a:xfrm>
          <a:prstGeom prst="rect">
            <a:avLst/>
          </a:prstGeom>
          <a:noFill/>
        </p:spPr>
        <p:txBody>
          <a:bodyPr wrap="square" rtlCol="0">
            <a:spAutoFit/>
          </a:bodyPr>
          <a:lstStyle/>
          <a:p>
            <a:r>
              <a:rPr lang="en-US" dirty="0"/>
              <a:t>Healthy self esteem</a:t>
            </a:r>
          </a:p>
        </p:txBody>
      </p:sp>
    </p:spTree>
    <p:extLst>
      <p:ext uri="{BB962C8B-B14F-4D97-AF65-F5344CB8AC3E}">
        <p14:creationId xmlns:p14="http://schemas.microsoft.com/office/powerpoint/2010/main" val="16206766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96479-9B67-E64B-AE24-9474579B0574}"/>
              </a:ext>
            </a:extLst>
          </p:cNvPr>
          <p:cNvSpPr>
            <a:spLocks noGrp="1"/>
          </p:cNvSpPr>
          <p:nvPr>
            <p:ph type="title"/>
          </p:nvPr>
        </p:nvSpPr>
        <p:spPr/>
        <p:txBody>
          <a:bodyPr/>
          <a:lstStyle/>
          <a:p>
            <a:r>
              <a:rPr lang="en-US" dirty="0"/>
              <a:t>Healthy self esteem</a:t>
            </a:r>
          </a:p>
        </p:txBody>
      </p:sp>
      <p:sp>
        <p:nvSpPr>
          <p:cNvPr id="3" name="Content Placeholder 2">
            <a:extLst>
              <a:ext uri="{FF2B5EF4-FFF2-40B4-BE49-F238E27FC236}">
                <a16:creationId xmlns:a16="http://schemas.microsoft.com/office/drawing/2014/main" id="{5D286A21-7B41-ED45-ABDD-54F453E99300}"/>
              </a:ext>
            </a:extLst>
          </p:cNvPr>
          <p:cNvSpPr>
            <a:spLocks noGrp="1"/>
          </p:cNvSpPr>
          <p:nvPr>
            <p:ph idx="1"/>
          </p:nvPr>
        </p:nvSpPr>
        <p:spPr/>
        <p:txBody>
          <a:bodyPr/>
          <a:lstStyle/>
          <a:p>
            <a:r>
              <a:rPr lang="en-US" dirty="0"/>
              <a:t>It means self-respect, self-acceptance, determination to go further in life, self-confidence </a:t>
            </a:r>
          </a:p>
          <a:p>
            <a:endParaRPr lang="en-US" dirty="0"/>
          </a:p>
        </p:txBody>
      </p:sp>
    </p:spTree>
    <p:extLst>
      <p:ext uri="{BB962C8B-B14F-4D97-AF65-F5344CB8AC3E}">
        <p14:creationId xmlns:p14="http://schemas.microsoft.com/office/powerpoint/2010/main" val="38404055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42EF8-94B4-0B4C-AD18-90AFFE5FD8A1}"/>
              </a:ext>
            </a:extLst>
          </p:cNvPr>
          <p:cNvSpPr>
            <a:spLocks noGrp="1"/>
          </p:cNvSpPr>
          <p:nvPr>
            <p:ph type="title"/>
          </p:nvPr>
        </p:nvSpPr>
        <p:spPr/>
        <p:txBody>
          <a:bodyPr/>
          <a:lstStyle/>
          <a:p>
            <a:r>
              <a:rPr lang="en-US" dirty="0"/>
              <a:t>Healthy self esteem</a:t>
            </a:r>
          </a:p>
        </p:txBody>
      </p:sp>
      <p:sp>
        <p:nvSpPr>
          <p:cNvPr id="3" name="Content Placeholder 2">
            <a:extLst>
              <a:ext uri="{FF2B5EF4-FFF2-40B4-BE49-F238E27FC236}">
                <a16:creationId xmlns:a16="http://schemas.microsoft.com/office/drawing/2014/main" id="{82D16029-4ECC-4F4E-BAD0-E76E7847664D}"/>
              </a:ext>
            </a:extLst>
          </p:cNvPr>
          <p:cNvSpPr>
            <a:spLocks noGrp="1"/>
          </p:cNvSpPr>
          <p:nvPr>
            <p:ph idx="1"/>
          </p:nvPr>
        </p:nvSpPr>
        <p:spPr/>
        <p:txBody>
          <a:bodyPr/>
          <a:lstStyle/>
          <a:p>
            <a:r>
              <a:rPr lang="en-US" dirty="0"/>
              <a:t>My life has a purpose. </a:t>
            </a:r>
          </a:p>
          <a:p>
            <a:r>
              <a:rPr lang="en-US" dirty="0"/>
              <a:t>I can be anything God enables me to be. </a:t>
            </a:r>
          </a:p>
          <a:p>
            <a:r>
              <a:rPr lang="en-US" dirty="0"/>
              <a:t>I will seek forgiveness for my wrongs. </a:t>
            </a:r>
          </a:p>
          <a:p>
            <a:r>
              <a:rPr lang="en-US" dirty="0"/>
              <a:t>I belong here. </a:t>
            </a:r>
          </a:p>
          <a:p>
            <a:r>
              <a:rPr lang="en-US" dirty="0"/>
              <a:t>I can love and be loved. </a:t>
            </a:r>
          </a:p>
          <a:p>
            <a:r>
              <a:rPr lang="en-US" dirty="0"/>
              <a:t>I need others as they need me </a:t>
            </a:r>
          </a:p>
          <a:p>
            <a:endParaRPr lang="en-US" dirty="0"/>
          </a:p>
        </p:txBody>
      </p:sp>
    </p:spTree>
    <p:extLst>
      <p:ext uri="{BB962C8B-B14F-4D97-AF65-F5344CB8AC3E}">
        <p14:creationId xmlns:p14="http://schemas.microsoft.com/office/powerpoint/2010/main" val="4748132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D534D-B89C-F741-8362-60BA26F700BA}"/>
              </a:ext>
            </a:extLst>
          </p:cNvPr>
          <p:cNvSpPr>
            <a:spLocks noGrp="1"/>
          </p:cNvSpPr>
          <p:nvPr>
            <p:ph type="title"/>
          </p:nvPr>
        </p:nvSpPr>
        <p:spPr/>
        <p:txBody>
          <a:bodyPr/>
          <a:lstStyle/>
          <a:p>
            <a:r>
              <a:rPr lang="en-US" dirty="0"/>
              <a:t>Cure of Pride and low self esteem</a:t>
            </a:r>
          </a:p>
        </p:txBody>
      </p:sp>
      <p:sp>
        <p:nvSpPr>
          <p:cNvPr id="3" name="Content Placeholder 2">
            <a:extLst>
              <a:ext uri="{FF2B5EF4-FFF2-40B4-BE49-F238E27FC236}">
                <a16:creationId xmlns:a16="http://schemas.microsoft.com/office/drawing/2014/main" id="{1D69B755-CFD0-A649-8E36-A46DD099A58F}"/>
              </a:ext>
            </a:extLst>
          </p:cNvPr>
          <p:cNvSpPr>
            <a:spLocks noGrp="1"/>
          </p:cNvSpPr>
          <p:nvPr>
            <p:ph idx="1"/>
          </p:nvPr>
        </p:nvSpPr>
        <p:spPr/>
        <p:txBody>
          <a:bodyPr/>
          <a:lstStyle/>
          <a:p>
            <a:r>
              <a:rPr lang="en-US" dirty="0"/>
              <a:t>For I say through the grace given to me, to everyone who is among you, not to think of himself more highly than he ought to think, but to think soberly, as God has dealt to each one a measure of faith‖ Rom.12:3 </a:t>
            </a:r>
          </a:p>
          <a:p>
            <a:endParaRPr lang="en-US" dirty="0"/>
          </a:p>
        </p:txBody>
      </p:sp>
    </p:spTree>
    <p:extLst>
      <p:ext uri="{BB962C8B-B14F-4D97-AF65-F5344CB8AC3E}">
        <p14:creationId xmlns:p14="http://schemas.microsoft.com/office/powerpoint/2010/main" val="12392846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E6822E-8A07-D74E-977D-E5B715F2C31E}"/>
              </a:ext>
            </a:extLst>
          </p:cNvPr>
          <p:cNvSpPr>
            <a:spLocks noGrp="1"/>
          </p:cNvSpPr>
          <p:nvPr>
            <p:ph type="title"/>
          </p:nvPr>
        </p:nvSpPr>
        <p:spPr/>
        <p:txBody>
          <a:bodyPr/>
          <a:lstStyle/>
          <a:p>
            <a:r>
              <a:rPr lang="en-US" dirty="0"/>
              <a:t>Self esteem in Sunday School</a:t>
            </a:r>
          </a:p>
        </p:txBody>
      </p:sp>
      <p:sp>
        <p:nvSpPr>
          <p:cNvPr id="3" name="Content Placeholder 2">
            <a:extLst>
              <a:ext uri="{FF2B5EF4-FFF2-40B4-BE49-F238E27FC236}">
                <a16:creationId xmlns:a16="http://schemas.microsoft.com/office/drawing/2014/main" id="{EB6C8BB9-9C2B-274C-AA3A-E3F045455A88}"/>
              </a:ext>
            </a:extLst>
          </p:cNvPr>
          <p:cNvSpPr>
            <a:spLocks noGrp="1"/>
          </p:cNvSpPr>
          <p:nvPr>
            <p:ph idx="1"/>
          </p:nvPr>
        </p:nvSpPr>
        <p:spPr/>
        <p:txBody>
          <a:bodyPr/>
          <a:lstStyle/>
          <a:p>
            <a:r>
              <a:rPr lang="en-US" dirty="0"/>
              <a:t>Self reflect on your attitude</a:t>
            </a:r>
          </a:p>
          <a:p>
            <a:pPr lvl="1"/>
            <a:r>
              <a:rPr lang="en-US" dirty="0"/>
              <a:t>Is low self esteem keeping me from serving God and the congregation?</a:t>
            </a:r>
          </a:p>
          <a:p>
            <a:pPr lvl="1"/>
            <a:r>
              <a:rPr lang="en-US" dirty="0"/>
              <a:t>Is low self esteem impacting my relationships</a:t>
            </a:r>
          </a:p>
        </p:txBody>
      </p:sp>
    </p:spTree>
    <p:extLst>
      <p:ext uri="{BB962C8B-B14F-4D97-AF65-F5344CB8AC3E}">
        <p14:creationId xmlns:p14="http://schemas.microsoft.com/office/powerpoint/2010/main" val="3870152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9EC4F-9BE5-0E45-8DA7-67427E6244A7}"/>
              </a:ext>
            </a:extLst>
          </p:cNvPr>
          <p:cNvSpPr>
            <a:spLocks noGrp="1"/>
          </p:cNvSpPr>
          <p:nvPr>
            <p:ph type="title"/>
          </p:nvPr>
        </p:nvSpPr>
        <p:spPr/>
        <p:txBody>
          <a:bodyPr/>
          <a:lstStyle/>
          <a:p>
            <a:r>
              <a:rPr lang="en-US" dirty="0"/>
              <a:t>Pride in Sunday School</a:t>
            </a:r>
          </a:p>
        </p:txBody>
      </p:sp>
      <p:sp>
        <p:nvSpPr>
          <p:cNvPr id="3" name="Content Placeholder 2">
            <a:extLst>
              <a:ext uri="{FF2B5EF4-FFF2-40B4-BE49-F238E27FC236}">
                <a16:creationId xmlns:a16="http://schemas.microsoft.com/office/drawing/2014/main" id="{41DC5861-66DC-7141-AA96-A39694455EC3}"/>
              </a:ext>
            </a:extLst>
          </p:cNvPr>
          <p:cNvSpPr>
            <a:spLocks noGrp="1"/>
          </p:cNvSpPr>
          <p:nvPr>
            <p:ph idx="1"/>
          </p:nvPr>
        </p:nvSpPr>
        <p:spPr/>
        <p:txBody>
          <a:bodyPr/>
          <a:lstStyle/>
          <a:p>
            <a:pPr lvl="1"/>
            <a:r>
              <a:rPr lang="en-US" dirty="0"/>
              <a:t>Is pride impacting my relationships and service</a:t>
            </a:r>
          </a:p>
          <a:p>
            <a:pPr lvl="2"/>
            <a:r>
              <a:rPr lang="en-US" dirty="0"/>
              <a:t>Do I accept feedback</a:t>
            </a:r>
          </a:p>
          <a:p>
            <a:pPr lvl="2"/>
            <a:r>
              <a:rPr lang="en-US" dirty="0"/>
              <a:t>Do I judge others</a:t>
            </a:r>
          </a:p>
          <a:p>
            <a:pPr lvl="2"/>
            <a:r>
              <a:rPr lang="en-US" dirty="0"/>
              <a:t>Do I listen to others</a:t>
            </a:r>
          </a:p>
          <a:p>
            <a:pPr lvl="2"/>
            <a:r>
              <a:rPr lang="en-US" dirty="0"/>
              <a:t>Do I serve others to Glorify God or myself</a:t>
            </a:r>
          </a:p>
          <a:p>
            <a:endParaRPr lang="en-US" dirty="0"/>
          </a:p>
        </p:txBody>
      </p:sp>
    </p:spTree>
    <p:extLst>
      <p:ext uri="{BB962C8B-B14F-4D97-AF65-F5344CB8AC3E}">
        <p14:creationId xmlns:p14="http://schemas.microsoft.com/office/powerpoint/2010/main" val="12415758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C7E26-C31C-644A-9E78-2B19BB8DA396}"/>
              </a:ext>
            </a:extLst>
          </p:cNvPr>
          <p:cNvSpPr>
            <a:spLocks noGrp="1"/>
          </p:cNvSpPr>
          <p:nvPr>
            <p:ph type="title"/>
          </p:nvPr>
        </p:nvSpPr>
        <p:spPr/>
        <p:txBody>
          <a:bodyPr/>
          <a:lstStyle/>
          <a:p>
            <a:r>
              <a:rPr lang="en-US" dirty="0"/>
              <a:t>Self esteem challenges in Sunday School</a:t>
            </a:r>
          </a:p>
        </p:txBody>
      </p:sp>
      <p:sp>
        <p:nvSpPr>
          <p:cNvPr id="3" name="Content Placeholder 2">
            <a:extLst>
              <a:ext uri="{FF2B5EF4-FFF2-40B4-BE49-F238E27FC236}">
                <a16:creationId xmlns:a16="http://schemas.microsoft.com/office/drawing/2014/main" id="{2D330F6F-0B9A-D645-A059-D4FC5F4017AB}"/>
              </a:ext>
            </a:extLst>
          </p:cNvPr>
          <p:cNvSpPr>
            <a:spLocks noGrp="1"/>
          </p:cNvSpPr>
          <p:nvPr>
            <p:ph idx="1"/>
          </p:nvPr>
        </p:nvSpPr>
        <p:spPr/>
        <p:txBody>
          <a:bodyPr/>
          <a:lstStyle/>
          <a:p>
            <a:r>
              <a:rPr lang="en-US" dirty="0"/>
              <a:t>Empowering the children</a:t>
            </a:r>
          </a:p>
          <a:p>
            <a:r>
              <a:rPr lang="en-US" dirty="0"/>
              <a:t>Building a safe community for the children</a:t>
            </a:r>
          </a:p>
          <a:p>
            <a:r>
              <a:rPr lang="en-US" dirty="0"/>
              <a:t>Teaching them new skills</a:t>
            </a:r>
          </a:p>
          <a:p>
            <a:r>
              <a:rPr lang="en-US" dirty="0"/>
              <a:t>Empower them to excel academically or in sports</a:t>
            </a:r>
          </a:p>
          <a:p>
            <a:r>
              <a:rPr lang="en-US" dirty="0"/>
              <a:t>Create an environment that allows them to be comfortable</a:t>
            </a:r>
          </a:p>
          <a:p>
            <a:endParaRPr lang="en-US" dirty="0"/>
          </a:p>
        </p:txBody>
      </p:sp>
    </p:spTree>
    <p:extLst>
      <p:ext uri="{BB962C8B-B14F-4D97-AF65-F5344CB8AC3E}">
        <p14:creationId xmlns:p14="http://schemas.microsoft.com/office/powerpoint/2010/main" val="2266217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5702B-E6B0-F74E-A6F5-5EEB6CE6AC50}"/>
              </a:ext>
            </a:extLst>
          </p:cNvPr>
          <p:cNvSpPr>
            <a:spLocks noGrp="1"/>
          </p:cNvSpPr>
          <p:nvPr>
            <p:ph type="title"/>
          </p:nvPr>
        </p:nvSpPr>
        <p:spPr/>
        <p:txBody>
          <a:bodyPr/>
          <a:lstStyle/>
          <a:p>
            <a:r>
              <a:rPr lang="en-US" dirty="0"/>
              <a:t>Statistics</a:t>
            </a:r>
          </a:p>
        </p:txBody>
      </p:sp>
      <p:sp>
        <p:nvSpPr>
          <p:cNvPr id="3" name="Content Placeholder 2">
            <a:extLst>
              <a:ext uri="{FF2B5EF4-FFF2-40B4-BE49-F238E27FC236}">
                <a16:creationId xmlns:a16="http://schemas.microsoft.com/office/drawing/2014/main" id="{5DA85708-3D26-0E49-957E-684F7A037698}"/>
              </a:ext>
            </a:extLst>
          </p:cNvPr>
          <p:cNvSpPr>
            <a:spLocks noGrp="1"/>
          </p:cNvSpPr>
          <p:nvPr>
            <p:ph idx="1"/>
          </p:nvPr>
        </p:nvSpPr>
        <p:spPr/>
        <p:txBody>
          <a:bodyPr/>
          <a:lstStyle/>
          <a:p>
            <a:r>
              <a:rPr lang="en-US" dirty="0"/>
              <a:t>75% of girls with low self-esteem reported engaging in negative activities such as disordered eating, cutting, bullying, smoking, or drinking</a:t>
            </a:r>
          </a:p>
          <a:p>
            <a:endParaRPr lang="en-US" dirty="0"/>
          </a:p>
          <a:p>
            <a:r>
              <a:rPr lang="en-US" dirty="0"/>
              <a:t>70% of girls between ages 15 and 17 have avoided an activity because of low self-esteem</a:t>
            </a:r>
          </a:p>
          <a:p>
            <a:pPr marL="0" indent="0">
              <a:buNone/>
            </a:pPr>
            <a:endParaRPr lang="en-US" dirty="0"/>
          </a:p>
          <a:p>
            <a:r>
              <a:rPr lang="en-US" b="1" u="sng" dirty="0"/>
              <a:t>Two-thirds of adults </a:t>
            </a:r>
            <a:r>
              <a:rPr lang="en-US" dirty="0"/>
              <a:t>feel that they did not have a significant figure in their lives who believed in them, contributing to low self-esteem</a:t>
            </a:r>
          </a:p>
        </p:txBody>
      </p:sp>
    </p:spTree>
    <p:extLst>
      <p:ext uri="{BB962C8B-B14F-4D97-AF65-F5344CB8AC3E}">
        <p14:creationId xmlns:p14="http://schemas.microsoft.com/office/powerpoint/2010/main" val="26050954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2AB7A-7B6C-3741-AB49-8280F2E1A0F5}"/>
              </a:ext>
            </a:extLst>
          </p:cNvPr>
          <p:cNvSpPr>
            <a:spLocks noGrp="1"/>
          </p:cNvSpPr>
          <p:nvPr>
            <p:ph type="title"/>
          </p:nvPr>
        </p:nvSpPr>
        <p:spPr>
          <a:xfrm>
            <a:off x="982134" y="2637692"/>
            <a:ext cx="8596668" cy="1320800"/>
          </a:xfrm>
        </p:spPr>
        <p:txBody>
          <a:bodyPr/>
          <a:lstStyle/>
          <a:p>
            <a:r>
              <a:rPr lang="en-US" dirty="0"/>
              <a:t>Questions?</a:t>
            </a:r>
          </a:p>
        </p:txBody>
      </p:sp>
      <p:pic>
        <p:nvPicPr>
          <p:cNvPr id="4" name="Picture 3">
            <a:extLst>
              <a:ext uri="{FF2B5EF4-FFF2-40B4-BE49-F238E27FC236}">
                <a16:creationId xmlns:a16="http://schemas.microsoft.com/office/drawing/2014/main" id="{8451B25C-D2EE-AE4E-AA67-D7806F324DFF}"/>
              </a:ext>
            </a:extLst>
          </p:cNvPr>
          <p:cNvPicPr>
            <a:picLocks noChangeAspect="1"/>
          </p:cNvPicPr>
          <p:nvPr/>
        </p:nvPicPr>
        <p:blipFill>
          <a:blip r:embed="rId2"/>
          <a:stretch>
            <a:fillRect/>
          </a:stretch>
        </p:blipFill>
        <p:spPr>
          <a:xfrm>
            <a:off x="4460631" y="82062"/>
            <a:ext cx="1371600" cy="1371600"/>
          </a:xfrm>
          <a:prstGeom prst="rect">
            <a:avLst/>
          </a:prstGeom>
        </p:spPr>
      </p:pic>
    </p:spTree>
    <p:extLst>
      <p:ext uri="{BB962C8B-B14F-4D97-AF65-F5344CB8AC3E}">
        <p14:creationId xmlns:p14="http://schemas.microsoft.com/office/powerpoint/2010/main" val="2976621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E1306-8C1E-324C-925C-F14CFD4DE08A}"/>
              </a:ext>
            </a:extLst>
          </p:cNvPr>
          <p:cNvSpPr>
            <a:spLocks noGrp="1"/>
          </p:cNvSpPr>
          <p:nvPr>
            <p:ph type="title"/>
          </p:nvPr>
        </p:nvSpPr>
        <p:spPr/>
        <p:txBody>
          <a:bodyPr/>
          <a:lstStyle/>
          <a:p>
            <a:r>
              <a:rPr lang="en-US" dirty="0"/>
              <a:t>Statistics</a:t>
            </a:r>
          </a:p>
        </p:txBody>
      </p:sp>
      <p:sp>
        <p:nvSpPr>
          <p:cNvPr id="3" name="Content Placeholder 2">
            <a:extLst>
              <a:ext uri="{FF2B5EF4-FFF2-40B4-BE49-F238E27FC236}">
                <a16:creationId xmlns:a16="http://schemas.microsoft.com/office/drawing/2014/main" id="{8352E161-729B-B543-9B72-D3988BDE2D90}"/>
              </a:ext>
            </a:extLst>
          </p:cNvPr>
          <p:cNvSpPr>
            <a:spLocks noGrp="1"/>
          </p:cNvSpPr>
          <p:nvPr>
            <p:ph idx="1"/>
          </p:nvPr>
        </p:nvSpPr>
        <p:spPr/>
        <p:txBody>
          <a:bodyPr/>
          <a:lstStyle/>
          <a:p>
            <a:r>
              <a:rPr lang="en-US" dirty="0">
                <a:solidFill>
                  <a:schemeClr val="tx1"/>
                </a:solidFill>
                <a:hlinkClick r:id="rId2">
                  <a:extLst>
                    <a:ext uri="{A12FA001-AC4F-418D-AE19-62706E023703}">
                      <ahyp:hlinkClr xmlns:ahyp="http://schemas.microsoft.com/office/drawing/2018/hyperlinkcolor" val="tx"/>
                    </a:ext>
                  </a:extLst>
                </a:hlinkClick>
              </a:rPr>
              <a:t>1/3-1/2 of adolescents</a:t>
            </a:r>
            <a:r>
              <a:rPr lang="en-US" dirty="0"/>
              <a:t> struggle with low self-esteem</a:t>
            </a:r>
          </a:p>
          <a:p>
            <a:endParaRPr lang="en-US" dirty="0"/>
          </a:p>
          <a:p>
            <a:r>
              <a:rPr lang="en-US" dirty="0">
                <a:solidFill>
                  <a:schemeClr val="tx1"/>
                </a:solidFill>
                <a:hlinkClick r:id="rId2">
                  <a:extLst>
                    <a:ext uri="{A12FA001-AC4F-418D-AE19-62706E023703}">
                      <ahyp:hlinkClr xmlns:ahyp="http://schemas.microsoft.com/office/drawing/2018/hyperlinkcolor" val="tx"/>
                    </a:ext>
                  </a:extLst>
                </a:hlinkClick>
              </a:rPr>
              <a:t>50%</a:t>
            </a:r>
            <a:r>
              <a:rPr lang="en-US" dirty="0">
                <a:solidFill>
                  <a:schemeClr val="tx1"/>
                </a:solidFill>
              </a:rPr>
              <a:t> of individuals in the UK feel like they are not part of a community, with no sense of belonging</a:t>
            </a:r>
          </a:p>
          <a:p>
            <a:pPr marL="0" indent="0">
              <a:buNone/>
            </a:pPr>
            <a:endParaRPr lang="en-US" dirty="0">
              <a:solidFill>
                <a:schemeClr val="tx1"/>
              </a:solidFill>
            </a:endParaRPr>
          </a:p>
          <a:p>
            <a:r>
              <a:rPr lang="en-US" dirty="0">
                <a:solidFill>
                  <a:schemeClr val="tx1"/>
                </a:solidFill>
                <a:hlinkClick r:id="rId3">
                  <a:extLst>
                    <a:ext uri="{A12FA001-AC4F-418D-AE19-62706E023703}">
                      <ahyp:hlinkClr xmlns:ahyp="http://schemas.microsoft.com/office/drawing/2018/hyperlinkcolor" val="tx"/>
                    </a:ext>
                  </a:extLst>
                </a:hlinkClick>
              </a:rPr>
              <a:t>37% of adolescents</a:t>
            </a:r>
            <a:r>
              <a:rPr lang="en-US" dirty="0">
                <a:solidFill>
                  <a:schemeClr val="tx1"/>
                </a:solidFill>
              </a:rPr>
              <a:t> in the </a:t>
            </a:r>
            <a:r>
              <a:rPr lang="en-US" dirty="0"/>
              <a:t>UK felt upset and ashamed of their body image</a:t>
            </a:r>
          </a:p>
        </p:txBody>
      </p:sp>
    </p:spTree>
    <p:extLst>
      <p:ext uri="{BB962C8B-B14F-4D97-AF65-F5344CB8AC3E}">
        <p14:creationId xmlns:p14="http://schemas.microsoft.com/office/powerpoint/2010/main" val="2248442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C0A2D-C785-864A-B45A-1963960F087B}"/>
              </a:ext>
            </a:extLst>
          </p:cNvPr>
          <p:cNvSpPr>
            <a:spLocks noGrp="1"/>
          </p:cNvSpPr>
          <p:nvPr>
            <p:ph type="title"/>
          </p:nvPr>
        </p:nvSpPr>
        <p:spPr/>
        <p:txBody>
          <a:bodyPr/>
          <a:lstStyle/>
          <a:p>
            <a:r>
              <a:rPr lang="en-US" dirty="0"/>
              <a:t>Statistics</a:t>
            </a:r>
          </a:p>
        </p:txBody>
      </p:sp>
      <p:sp>
        <p:nvSpPr>
          <p:cNvPr id="3" name="Content Placeholder 2">
            <a:extLst>
              <a:ext uri="{FF2B5EF4-FFF2-40B4-BE49-F238E27FC236}">
                <a16:creationId xmlns:a16="http://schemas.microsoft.com/office/drawing/2014/main" id="{E52895C5-5259-D14A-948D-946A3BE3A902}"/>
              </a:ext>
            </a:extLst>
          </p:cNvPr>
          <p:cNvSpPr>
            <a:spLocks noGrp="1"/>
          </p:cNvSpPr>
          <p:nvPr>
            <p:ph idx="1"/>
          </p:nvPr>
        </p:nvSpPr>
        <p:spPr/>
        <p:txBody>
          <a:bodyPr/>
          <a:lstStyle/>
          <a:p>
            <a:r>
              <a:rPr lang="en-US" dirty="0"/>
              <a:t>People with low self-esteem are </a:t>
            </a:r>
            <a:r>
              <a:rPr lang="en-US" b="1" u="sng" dirty="0"/>
              <a:t>four times </a:t>
            </a:r>
            <a:r>
              <a:rPr lang="en-US" dirty="0"/>
              <a:t>more likely to suffer from depression</a:t>
            </a:r>
          </a:p>
          <a:p>
            <a:endParaRPr lang="en-US" dirty="0"/>
          </a:p>
          <a:p>
            <a:r>
              <a:rPr lang="en-US" dirty="0">
                <a:solidFill>
                  <a:schemeClr val="tx1"/>
                </a:solidFill>
              </a:rPr>
              <a:t>People with high self-esteem have a significantly lower risk of anxiety and stress, and are 25% less likely to experience depression</a:t>
            </a:r>
          </a:p>
          <a:p>
            <a:pPr marL="0" indent="0">
              <a:buNone/>
            </a:pPr>
            <a:endParaRPr lang="en-US" dirty="0"/>
          </a:p>
          <a:p>
            <a:endParaRPr lang="en-US" dirty="0"/>
          </a:p>
        </p:txBody>
      </p:sp>
    </p:spTree>
    <p:extLst>
      <p:ext uri="{BB962C8B-B14F-4D97-AF65-F5344CB8AC3E}">
        <p14:creationId xmlns:p14="http://schemas.microsoft.com/office/powerpoint/2010/main" val="1790746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7D8CA-2C8E-F84D-B40F-016FBF069D9A}"/>
              </a:ext>
            </a:extLst>
          </p:cNvPr>
          <p:cNvSpPr>
            <a:spLocks noGrp="1"/>
          </p:cNvSpPr>
          <p:nvPr>
            <p:ph type="title"/>
          </p:nvPr>
        </p:nvSpPr>
        <p:spPr/>
        <p:txBody>
          <a:bodyPr/>
          <a:lstStyle/>
          <a:p>
            <a:r>
              <a:rPr lang="en-US" dirty="0"/>
              <a:t>What is low self esteem?</a:t>
            </a:r>
          </a:p>
        </p:txBody>
      </p:sp>
      <p:sp>
        <p:nvSpPr>
          <p:cNvPr id="3" name="Content Placeholder 2">
            <a:extLst>
              <a:ext uri="{FF2B5EF4-FFF2-40B4-BE49-F238E27FC236}">
                <a16:creationId xmlns:a16="http://schemas.microsoft.com/office/drawing/2014/main" id="{1A7FE341-1A87-7946-B640-A8B4BD092A4E}"/>
              </a:ext>
            </a:extLst>
          </p:cNvPr>
          <p:cNvSpPr>
            <a:spLocks noGrp="1"/>
          </p:cNvSpPr>
          <p:nvPr>
            <p:ph idx="1"/>
          </p:nvPr>
        </p:nvSpPr>
        <p:spPr/>
        <p:txBody>
          <a:bodyPr/>
          <a:lstStyle/>
          <a:p>
            <a:r>
              <a:rPr lang="en-US" dirty="0"/>
              <a:t>There is something wrong with me. </a:t>
            </a:r>
          </a:p>
          <a:p>
            <a:r>
              <a:rPr lang="en-US" dirty="0"/>
              <a:t>I do not belong here.</a:t>
            </a:r>
          </a:p>
          <a:p>
            <a:r>
              <a:rPr lang="en-US" dirty="0"/>
              <a:t>I do not like myself.</a:t>
            </a:r>
          </a:p>
          <a:p>
            <a:r>
              <a:rPr lang="en-US" dirty="0"/>
              <a:t>I do not have what it takes. </a:t>
            </a:r>
          </a:p>
          <a:p>
            <a:r>
              <a:rPr lang="en-US" dirty="0"/>
              <a:t>I do not compare well. </a:t>
            </a:r>
          </a:p>
          <a:p>
            <a:r>
              <a:rPr lang="en-US" dirty="0"/>
              <a:t>I want to hide. </a:t>
            </a:r>
          </a:p>
          <a:p>
            <a:endParaRPr lang="en-US" dirty="0"/>
          </a:p>
        </p:txBody>
      </p:sp>
    </p:spTree>
    <p:extLst>
      <p:ext uri="{BB962C8B-B14F-4D97-AF65-F5344CB8AC3E}">
        <p14:creationId xmlns:p14="http://schemas.microsoft.com/office/powerpoint/2010/main" val="3391814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058D2-6854-664D-B8AA-88B91851CE40}"/>
              </a:ext>
            </a:extLst>
          </p:cNvPr>
          <p:cNvSpPr>
            <a:spLocks noGrp="1"/>
          </p:cNvSpPr>
          <p:nvPr>
            <p:ph type="title"/>
          </p:nvPr>
        </p:nvSpPr>
        <p:spPr/>
        <p:txBody>
          <a:bodyPr/>
          <a:lstStyle/>
          <a:p>
            <a:r>
              <a:rPr lang="en-US" dirty="0"/>
              <a:t>Signs of low self esteem</a:t>
            </a:r>
          </a:p>
        </p:txBody>
      </p:sp>
      <p:sp>
        <p:nvSpPr>
          <p:cNvPr id="3" name="Content Placeholder 2">
            <a:extLst>
              <a:ext uri="{FF2B5EF4-FFF2-40B4-BE49-F238E27FC236}">
                <a16:creationId xmlns:a16="http://schemas.microsoft.com/office/drawing/2014/main" id="{44705678-16EB-B84F-B8C1-54C6963BE6E1}"/>
              </a:ext>
            </a:extLst>
          </p:cNvPr>
          <p:cNvSpPr>
            <a:spLocks noGrp="1"/>
          </p:cNvSpPr>
          <p:nvPr>
            <p:ph idx="1"/>
          </p:nvPr>
        </p:nvSpPr>
        <p:spPr/>
        <p:txBody>
          <a:bodyPr>
            <a:normAutofit fontScale="92500" lnSpcReduction="20000"/>
          </a:bodyPr>
          <a:lstStyle/>
          <a:p>
            <a:pPr fontAlgn="base"/>
            <a:r>
              <a:rPr lang="en-US" dirty="0"/>
              <a:t>Lack of confidence</a:t>
            </a:r>
          </a:p>
          <a:p>
            <a:pPr fontAlgn="base"/>
            <a:r>
              <a:rPr lang="en-US" dirty="0"/>
              <a:t>External locus of control</a:t>
            </a:r>
          </a:p>
          <a:p>
            <a:pPr fontAlgn="base"/>
            <a:r>
              <a:rPr lang="en-US" dirty="0"/>
              <a:t>Negative social comparisons</a:t>
            </a:r>
          </a:p>
          <a:p>
            <a:pPr fontAlgn="base"/>
            <a:r>
              <a:rPr lang="en-US" dirty="0"/>
              <a:t>Trouble asking for help</a:t>
            </a:r>
          </a:p>
          <a:p>
            <a:pPr fontAlgn="base"/>
            <a:r>
              <a:rPr lang="en-US" dirty="0"/>
              <a:t>Worry and doubt</a:t>
            </a:r>
          </a:p>
          <a:p>
            <a:pPr fontAlgn="base"/>
            <a:r>
              <a:rPr lang="en-US" dirty="0"/>
              <a:t>Difficulty accepting compliments</a:t>
            </a:r>
          </a:p>
          <a:p>
            <a:pPr fontAlgn="base"/>
            <a:r>
              <a:rPr lang="en-US" dirty="0"/>
              <a:t>Negative self-talk</a:t>
            </a:r>
          </a:p>
          <a:p>
            <a:pPr fontAlgn="base"/>
            <a:r>
              <a:rPr lang="en-US" dirty="0"/>
              <a:t>Fear of failure</a:t>
            </a:r>
          </a:p>
          <a:p>
            <a:pPr fontAlgn="base"/>
            <a:r>
              <a:rPr lang="en-US" dirty="0"/>
              <a:t>Poor outlook of the future</a:t>
            </a:r>
          </a:p>
          <a:p>
            <a:pPr fontAlgn="base"/>
            <a:r>
              <a:rPr lang="en-US" dirty="0"/>
              <a:t>Lack of boundaries</a:t>
            </a:r>
          </a:p>
          <a:p>
            <a:pPr fontAlgn="base"/>
            <a:r>
              <a:rPr lang="en-US" dirty="0"/>
              <a:t>Being a people-pleaser</a:t>
            </a:r>
          </a:p>
        </p:txBody>
      </p:sp>
    </p:spTree>
    <p:extLst>
      <p:ext uri="{BB962C8B-B14F-4D97-AF65-F5344CB8AC3E}">
        <p14:creationId xmlns:p14="http://schemas.microsoft.com/office/powerpoint/2010/main" val="16189923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16B0A5-C9E6-7A43-88B0-4543FD8AC88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4262F34-9A6E-9D48-AE6C-756DBDD4827D}"/>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51B008B0-81DD-6845-9CE8-81345663898E}"/>
              </a:ext>
            </a:extLst>
          </p:cNvPr>
          <p:cNvPicPr>
            <a:picLocks noChangeAspect="1"/>
          </p:cNvPicPr>
          <p:nvPr/>
        </p:nvPicPr>
        <p:blipFill>
          <a:blip r:embed="rId2"/>
          <a:stretch>
            <a:fillRect/>
          </a:stretch>
        </p:blipFill>
        <p:spPr>
          <a:xfrm>
            <a:off x="790529" y="425418"/>
            <a:ext cx="8599656" cy="5733104"/>
          </a:xfrm>
          <a:prstGeom prst="rect">
            <a:avLst/>
          </a:prstGeom>
        </p:spPr>
      </p:pic>
    </p:spTree>
    <p:extLst>
      <p:ext uri="{BB962C8B-B14F-4D97-AF65-F5344CB8AC3E}">
        <p14:creationId xmlns:p14="http://schemas.microsoft.com/office/powerpoint/2010/main" val="2124766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5FC2F-BE7C-CE4F-8EDE-021871DE47E7}"/>
              </a:ext>
            </a:extLst>
          </p:cNvPr>
          <p:cNvSpPr>
            <a:spLocks noGrp="1"/>
          </p:cNvSpPr>
          <p:nvPr>
            <p:ph type="title"/>
          </p:nvPr>
        </p:nvSpPr>
        <p:spPr>
          <a:xfrm>
            <a:off x="293077" y="609600"/>
            <a:ext cx="9249507" cy="1320800"/>
          </a:xfrm>
        </p:spPr>
        <p:txBody>
          <a:bodyPr/>
          <a:lstStyle/>
          <a:p>
            <a:r>
              <a:rPr lang="en-US" dirty="0"/>
              <a:t>Potential Consequences of low self esteem</a:t>
            </a:r>
          </a:p>
        </p:txBody>
      </p:sp>
      <p:sp>
        <p:nvSpPr>
          <p:cNvPr id="3" name="Content Placeholder 2">
            <a:extLst>
              <a:ext uri="{FF2B5EF4-FFF2-40B4-BE49-F238E27FC236}">
                <a16:creationId xmlns:a16="http://schemas.microsoft.com/office/drawing/2014/main" id="{60BBEAC7-1402-CB4D-80F9-AE914A073952}"/>
              </a:ext>
            </a:extLst>
          </p:cNvPr>
          <p:cNvSpPr>
            <a:spLocks noGrp="1"/>
          </p:cNvSpPr>
          <p:nvPr>
            <p:ph idx="1"/>
          </p:nvPr>
        </p:nvSpPr>
        <p:spPr/>
        <p:txBody>
          <a:bodyPr>
            <a:normAutofit/>
          </a:bodyPr>
          <a:lstStyle/>
          <a:p>
            <a:pPr fontAlgn="base"/>
            <a:r>
              <a:rPr lang="en-US" dirty="0">
                <a:solidFill>
                  <a:schemeClr val="tx1"/>
                </a:solidFill>
              </a:rPr>
              <a:t>Anxiety</a:t>
            </a:r>
          </a:p>
          <a:p>
            <a:pPr fontAlgn="base"/>
            <a:r>
              <a:rPr lang="en-US" dirty="0">
                <a:solidFill>
                  <a:schemeClr val="tx1"/>
                </a:solidFill>
              </a:rPr>
              <a:t>Eating disorders</a:t>
            </a:r>
          </a:p>
          <a:p>
            <a:pPr fontAlgn="base"/>
            <a:r>
              <a:rPr lang="en-US" dirty="0">
                <a:solidFill>
                  <a:schemeClr val="tx1"/>
                </a:solidFill>
              </a:rPr>
              <a:t>Panic disorder</a:t>
            </a:r>
          </a:p>
          <a:p>
            <a:pPr fontAlgn="base"/>
            <a:r>
              <a:rPr lang="en-US" dirty="0">
                <a:solidFill>
                  <a:schemeClr val="tx1"/>
                </a:solidFill>
              </a:rPr>
              <a:t>Risky behavior</a:t>
            </a:r>
          </a:p>
          <a:p>
            <a:pPr fontAlgn="base"/>
            <a:r>
              <a:rPr lang="en-US" dirty="0">
                <a:solidFill>
                  <a:schemeClr val="tx1"/>
                </a:solidFill>
              </a:rPr>
              <a:t>Social anxiety</a:t>
            </a:r>
            <a:endParaRPr lang="en-US" baseline="30000" dirty="0">
              <a:solidFill>
                <a:schemeClr val="tx1"/>
              </a:solidFill>
            </a:endParaRPr>
          </a:p>
          <a:p>
            <a:pPr fontAlgn="base"/>
            <a:r>
              <a:rPr lang="en-US" dirty="0">
                <a:solidFill>
                  <a:schemeClr val="tx1"/>
                </a:solidFill>
              </a:rPr>
              <a:t>Substance use</a:t>
            </a:r>
          </a:p>
          <a:p>
            <a:pPr marL="0" indent="0">
              <a:buNone/>
            </a:pPr>
            <a:endParaRPr lang="en-US" dirty="0"/>
          </a:p>
        </p:txBody>
      </p:sp>
    </p:spTree>
    <p:extLst>
      <p:ext uri="{BB962C8B-B14F-4D97-AF65-F5344CB8AC3E}">
        <p14:creationId xmlns:p14="http://schemas.microsoft.com/office/powerpoint/2010/main" val="40744362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796D3-FA4C-3544-BDEC-7F0A1FB9BB38}"/>
              </a:ext>
            </a:extLst>
          </p:cNvPr>
          <p:cNvSpPr>
            <a:spLocks noGrp="1"/>
          </p:cNvSpPr>
          <p:nvPr>
            <p:ph type="title"/>
          </p:nvPr>
        </p:nvSpPr>
        <p:spPr/>
        <p:txBody>
          <a:bodyPr/>
          <a:lstStyle/>
          <a:p>
            <a:endParaRPr lang="en-US" dirty="0"/>
          </a:p>
        </p:txBody>
      </p:sp>
      <p:pic>
        <p:nvPicPr>
          <p:cNvPr id="4" name="Content Placeholder 3">
            <a:extLst>
              <a:ext uri="{FF2B5EF4-FFF2-40B4-BE49-F238E27FC236}">
                <a16:creationId xmlns:a16="http://schemas.microsoft.com/office/drawing/2014/main" id="{1FCA1AD4-F5B1-7848-A8CA-8DA95533ABA7}"/>
              </a:ext>
            </a:extLst>
          </p:cNvPr>
          <p:cNvPicPr>
            <a:picLocks noGrp="1" noChangeAspect="1"/>
          </p:cNvPicPr>
          <p:nvPr>
            <p:ph idx="1"/>
          </p:nvPr>
        </p:nvPicPr>
        <p:blipFill>
          <a:blip r:embed="rId2"/>
          <a:stretch>
            <a:fillRect/>
          </a:stretch>
        </p:blipFill>
        <p:spPr>
          <a:xfrm>
            <a:off x="1268896" y="515816"/>
            <a:ext cx="8315952" cy="4353902"/>
          </a:xfrm>
          <a:prstGeom prst="rect">
            <a:avLst/>
          </a:prstGeom>
        </p:spPr>
      </p:pic>
      <p:sp>
        <p:nvSpPr>
          <p:cNvPr id="5" name="TextBox 4">
            <a:extLst>
              <a:ext uri="{FF2B5EF4-FFF2-40B4-BE49-F238E27FC236}">
                <a16:creationId xmlns:a16="http://schemas.microsoft.com/office/drawing/2014/main" id="{53BC0789-D4CF-F64B-8ABE-B959ABAD833E}"/>
              </a:ext>
            </a:extLst>
          </p:cNvPr>
          <p:cNvSpPr txBox="1"/>
          <p:nvPr/>
        </p:nvSpPr>
        <p:spPr>
          <a:xfrm>
            <a:off x="1910862" y="2803751"/>
            <a:ext cx="2063338" cy="369332"/>
          </a:xfrm>
          <a:prstGeom prst="rect">
            <a:avLst/>
          </a:prstGeom>
          <a:noFill/>
        </p:spPr>
        <p:txBody>
          <a:bodyPr wrap="square" rtlCol="0">
            <a:spAutoFit/>
          </a:bodyPr>
          <a:lstStyle/>
          <a:p>
            <a:r>
              <a:rPr lang="en-US" dirty="0"/>
              <a:t>Low self esteem</a:t>
            </a:r>
          </a:p>
        </p:txBody>
      </p:sp>
      <p:sp>
        <p:nvSpPr>
          <p:cNvPr id="6" name="TextBox 5">
            <a:extLst>
              <a:ext uri="{FF2B5EF4-FFF2-40B4-BE49-F238E27FC236}">
                <a16:creationId xmlns:a16="http://schemas.microsoft.com/office/drawing/2014/main" id="{B3419B71-B0E5-7F45-B83C-55C3A71259EB}"/>
              </a:ext>
            </a:extLst>
          </p:cNvPr>
          <p:cNvSpPr txBox="1"/>
          <p:nvPr/>
        </p:nvSpPr>
        <p:spPr>
          <a:xfrm>
            <a:off x="7385540" y="2803751"/>
            <a:ext cx="2063338" cy="369332"/>
          </a:xfrm>
          <a:prstGeom prst="rect">
            <a:avLst/>
          </a:prstGeom>
          <a:noFill/>
        </p:spPr>
        <p:txBody>
          <a:bodyPr wrap="square" rtlCol="0">
            <a:spAutoFit/>
          </a:bodyPr>
          <a:lstStyle/>
          <a:p>
            <a:r>
              <a:rPr lang="en-US" dirty="0"/>
              <a:t>Pride </a:t>
            </a:r>
          </a:p>
        </p:txBody>
      </p:sp>
      <p:sp>
        <p:nvSpPr>
          <p:cNvPr id="7" name="TextBox 6">
            <a:extLst>
              <a:ext uri="{FF2B5EF4-FFF2-40B4-BE49-F238E27FC236}">
                <a16:creationId xmlns:a16="http://schemas.microsoft.com/office/drawing/2014/main" id="{3050FBE4-28E4-3C43-AA36-4B9A6BF597CC}"/>
              </a:ext>
            </a:extLst>
          </p:cNvPr>
          <p:cNvSpPr txBox="1"/>
          <p:nvPr/>
        </p:nvSpPr>
        <p:spPr>
          <a:xfrm>
            <a:off x="4313314" y="5079475"/>
            <a:ext cx="2532544" cy="369332"/>
          </a:xfrm>
          <a:prstGeom prst="rect">
            <a:avLst/>
          </a:prstGeom>
          <a:noFill/>
        </p:spPr>
        <p:txBody>
          <a:bodyPr wrap="square" rtlCol="0">
            <a:spAutoFit/>
          </a:bodyPr>
          <a:lstStyle/>
          <a:p>
            <a:r>
              <a:rPr lang="en-US" dirty="0"/>
              <a:t>Healthy self esteem</a:t>
            </a:r>
          </a:p>
        </p:txBody>
      </p:sp>
    </p:spTree>
    <p:extLst>
      <p:ext uri="{BB962C8B-B14F-4D97-AF65-F5344CB8AC3E}">
        <p14:creationId xmlns:p14="http://schemas.microsoft.com/office/powerpoint/2010/main" val="129090500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76</TotalTime>
  <Words>618</Words>
  <Application>Microsoft Macintosh PowerPoint</Application>
  <PresentationFormat>Widescreen</PresentationFormat>
  <Paragraphs>94</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Trebuchet MS</vt:lpstr>
      <vt:lpstr>Wingdings 3</vt:lpstr>
      <vt:lpstr>Facet</vt:lpstr>
      <vt:lpstr>Self Esteem</vt:lpstr>
      <vt:lpstr>Statistics</vt:lpstr>
      <vt:lpstr>Statistics</vt:lpstr>
      <vt:lpstr>Statistics</vt:lpstr>
      <vt:lpstr>What is low self esteem?</vt:lpstr>
      <vt:lpstr>Signs of low self esteem</vt:lpstr>
      <vt:lpstr>PowerPoint Presentation</vt:lpstr>
      <vt:lpstr>Potential Consequences of low self esteem</vt:lpstr>
      <vt:lpstr>PowerPoint Presentation</vt:lpstr>
      <vt:lpstr>Pride</vt:lpstr>
      <vt:lpstr>Pride</vt:lpstr>
      <vt:lpstr>Features of pride</vt:lpstr>
      <vt:lpstr>PowerPoint Presentation</vt:lpstr>
      <vt:lpstr>Healthy self esteem</vt:lpstr>
      <vt:lpstr>Healthy self esteem</vt:lpstr>
      <vt:lpstr>Cure of Pride and low self esteem</vt:lpstr>
      <vt:lpstr>Self esteem in Sunday School</vt:lpstr>
      <vt:lpstr>Pride in Sunday School</vt:lpstr>
      <vt:lpstr>Self esteem challenges in Sunday School</vt:lpstr>
      <vt:lpstr>Questions?</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Self Esteem</dc:title>
  <dc:creator>Sam Mikhail</dc:creator>
  <cp:lastModifiedBy>Sam Mikhail</cp:lastModifiedBy>
  <cp:revision>9</cp:revision>
  <dcterms:created xsi:type="dcterms:W3CDTF">2024-03-16T01:22:06Z</dcterms:created>
  <dcterms:modified xsi:type="dcterms:W3CDTF">2024-03-16T02:38:51Z</dcterms:modified>
</cp:coreProperties>
</file>