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61" r:id="rId4"/>
    <p:sldId id="257" r:id="rId5"/>
    <p:sldId id="263" r:id="rId6"/>
    <p:sldId id="265" r:id="rId7"/>
    <p:sldId id="258" r:id="rId8"/>
    <p:sldId id="260" r:id="rId9"/>
    <p:sldId id="259" r:id="rId10"/>
    <p:sldId id="262" r:id="rId11"/>
    <p:sldId id="264" r:id="rId12"/>
    <p:sldId id="267" r:id="rId13"/>
    <p:sldId id="268" r:id="rId14"/>
    <p:sldId id="269" r:id="rId15"/>
    <p:sldId id="266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721"/>
  </p:normalViewPr>
  <p:slideViewPr>
    <p:cSldViewPr snapToGrid="0" snapToObjects="1">
      <p:cViewPr varScale="1">
        <p:scale>
          <a:sx n="109" d="100"/>
          <a:sy n="109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childrensmentalhealth/data.html#re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wsocialtrends.org/2019/02/20/most-u-s-teens-see-anxiety-and-depression-as-a-major-problem-among-their-peer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6BF8-0FDD-9E43-A374-1E27AC8C7D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Anxiety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9C53E-62E3-5946-8902-DF328CD7C5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E89498-F457-F14A-85E5-9A3C2CC538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5031" y="0"/>
            <a:ext cx="1084385" cy="108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719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5A065-D14B-FA4E-A208-37E7B8E91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Anxiety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7B65A-B22E-9C41-AAA5-FDB36C305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 children with anxiety:</a:t>
            </a:r>
          </a:p>
          <a:p>
            <a:pPr lvl="1"/>
            <a:r>
              <a:rPr lang="en-US" dirty="0"/>
              <a:t>more than 1 in 3 also had behavior problems (37.9%) and about 1 in 3 also had depression (32.3%).</a:t>
            </a:r>
            <a:r>
              <a:rPr lang="en-US" baseline="30000" dirty="0">
                <a:hlinkClick r:id="rId2"/>
              </a:rPr>
              <a:t>3</a:t>
            </a:r>
            <a:endParaRPr lang="en-US" dirty="0"/>
          </a:p>
          <a:p>
            <a:pPr lvl="1"/>
            <a:r>
              <a:rPr lang="en-US" dirty="0"/>
              <a:t>For children with behavior problems, more than 1 in 3 also had anxiety (36.6%) and about 1 in 5 also had depression (20.3%).</a:t>
            </a:r>
            <a:r>
              <a:rPr lang="en-US" baseline="30000" dirty="0">
                <a:hlinkClick r:id="rId2"/>
              </a:rPr>
              <a:t>3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388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80C23-C781-EA41-B284-0538AA36C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anxiety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2D0AE-715F-DA43-A73C-E8BB81B4B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17% had symptoms of depression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192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131A6F-C1DD-0B44-BDBA-AD8C940232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to manage </a:t>
            </a:r>
            <a:r>
              <a:rPr lang="en-US" dirty="0" err="1"/>
              <a:t>axiety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4D0FC8D-E9BA-244B-919A-B6A5668ED4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383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C5882-2D87-D94E-90C2-4179FA91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66206-E11B-1245-ACC9-CE4CFDDC8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―Be anxious for nothing, but in everything by prayer and supplication, with thanksgiving, let your request be made known to God; and the peace of God which surpasses all understanding, will guard your hearts and minds through Christ Jesus‖ Phil. 4:6-7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554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4040-08A4-DC44-BF26-9B8610C8C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the life of thanksgiving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55318-FE2B-3746-965F-8300D7B62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b="1" cap="all" dirty="0"/>
              <a:t>1 THESSALONIANS 5:16-18</a:t>
            </a:r>
          </a:p>
          <a:p>
            <a:pPr fontAlgn="base"/>
            <a:r>
              <a:rPr lang="en-US" dirty="0"/>
              <a:t>Rejoice always, pray continually, give thanks in all circumstances; for this is God's will for you in Christ Jesus.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15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2052B-A8CC-EF4A-BDCE-7635624CF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manage social media as a servant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49EE6-B3EE-FF44-9CAC-C9058EFB3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Tech-free zone</a:t>
            </a:r>
          </a:p>
          <a:p>
            <a:r>
              <a:rPr lang="en-US" dirty="0"/>
              <a:t>Model responsible social media behavior</a:t>
            </a:r>
          </a:p>
          <a:p>
            <a:r>
              <a:rPr lang="en-US" dirty="0"/>
              <a:t>Discuss expectations of healthy use of social media</a:t>
            </a:r>
          </a:p>
          <a:p>
            <a:r>
              <a:rPr lang="en-US" dirty="0"/>
              <a:t>Discuss with parents parental controls </a:t>
            </a:r>
          </a:p>
        </p:txBody>
      </p:sp>
    </p:spTree>
    <p:extLst>
      <p:ext uri="{BB962C8B-B14F-4D97-AF65-F5344CB8AC3E}">
        <p14:creationId xmlns:p14="http://schemas.microsoft.com/office/powerpoint/2010/main" val="2087442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843D4-4084-F148-BD9B-234E419B1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for kids with anxiety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28D57-5A35-A842-864D-B0B5DE615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Consult elders/Clergy of the church</a:t>
            </a:r>
          </a:p>
          <a:p>
            <a:r>
              <a:rPr lang="en-US" dirty="0"/>
              <a:t>Counselors at school</a:t>
            </a:r>
          </a:p>
          <a:p>
            <a:r>
              <a:rPr lang="en-US" dirty="0"/>
              <a:t>Anxiety needs to get occasionally treated with medications</a:t>
            </a:r>
          </a:p>
        </p:txBody>
      </p:sp>
    </p:spTree>
    <p:extLst>
      <p:ext uri="{BB962C8B-B14F-4D97-AF65-F5344CB8AC3E}">
        <p14:creationId xmlns:p14="http://schemas.microsoft.com/office/powerpoint/2010/main" val="1054014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ED466-6B2D-344D-A41B-C18238A9E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07FE1-3EE1-4D4E-B633-83EED469E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 or comments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293B04-CD60-5142-850B-A18709402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5031" y="0"/>
            <a:ext cx="1084385" cy="108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693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90315-AB0E-634B-902A-368B4A5F0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67081-1924-824E-9D5B-53A113561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Anxiety stats</a:t>
            </a:r>
          </a:p>
          <a:p>
            <a:r>
              <a:rPr lang="en-US" dirty="0"/>
              <a:t>Potential causes of anxiety</a:t>
            </a:r>
          </a:p>
          <a:p>
            <a:r>
              <a:rPr lang="en-US" dirty="0"/>
              <a:t>Identifying anxiety</a:t>
            </a:r>
          </a:p>
          <a:p>
            <a:r>
              <a:rPr lang="en-US" dirty="0"/>
              <a:t>Managing anxiety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003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A40F4-B0F1-A849-B660-F3E396BDF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Anxiety 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E7A1D-0ED3-D945-9280-B5A297314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21% of adolescents aged 12-17 experienced anxiety symptoms</a:t>
            </a:r>
          </a:p>
          <a:p>
            <a:pPr lvl="1"/>
            <a:r>
              <a:rPr lang="en-US" dirty="0"/>
              <a:t>Higher for females (38.0%) than for males (26.1%).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06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BF77F49-5219-3A4F-89C8-CADB83D02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17" y="788423"/>
            <a:ext cx="9603275" cy="1049235"/>
          </a:xfrm>
        </p:spPr>
        <p:txBody>
          <a:bodyPr/>
          <a:lstStyle/>
          <a:p>
            <a:r>
              <a:rPr lang="en-US" dirty="0"/>
              <a:t>Anxiety stats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838F681-D64E-604C-9996-B968B07ABC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20038"/>
          <a:stretch/>
        </p:blipFill>
        <p:spPr>
          <a:xfrm>
            <a:off x="4275321" y="652119"/>
            <a:ext cx="3590864" cy="486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38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26369-87C8-344C-9207-56C7A1059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Anxiety is increasing in prevalence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F61B9-BF30-1A49-B091-FE15FE426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 having been diagnosed with either anxiety or depression” among children aged 6–17 years increased from:</a:t>
            </a:r>
          </a:p>
          <a:p>
            <a:pPr lvl="1"/>
            <a:r>
              <a:rPr lang="en-US" dirty="0"/>
              <a:t>5.4% in 2003 </a:t>
            </a:r>
          </a:p>
          <a:p>
            <a:pPr lvl="1"/>
            <a:r>
              <a:rPr lang="en-US" dirty="0"/>
              <a:t>8% in 2007 </a:t>
            </a:r>
          </a:p>
          <a:p>
            <a:pPr lvl="1"/>
            <a:r>
              <a:rPr lang="en-US" dirty="0"/>
              <a:t>8.4% in 2011–2012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557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CA684-99C7-2B48-BB3A-857F3B83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Anxiety in adults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8D8E9-4D7E-DD4A-A088-3AFA6672F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31% of US adults have anxiety disorder in their life time</a:t>
            </a:r>
          </a:p>
          <a:p>
            <a:r>
              <a:rPr lang="en-US" dirty="0"/>
              <a:t>22.8% had serious impairment </a:t>
            </a:r>
          </a:p>
          <a:p>
            <a:r>
              <a:rPr lang="en-US" dirty="0"/>
              <a:t>33.7% had moderate impairment.</a:t>
            </a:r>
            <a:r>
              <a:rPr lang="en-US" baseline="30000" dirty="0"/>
              <a:t>1</a:t>
            </a:r>
            <a:endParaRPr lang="en-US" dirty="0"/>
          </a:p>
          <a:p>
            <a:r>
              <a:rPr lang="en-US" dirty="0"/>
              <a:t>mild impairment (43.5%)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74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479A8-09A5-CD43-9F82-1B7C44B0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Anxiety?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EA663-7E48-A048-B15A-F4BBCF32C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Pew survey of teens, </a:t>
            </a:r>
            <a:r>
              <a:rPr lang="en-US" u="sng" dirty="0">
                <a:hlinkClick r:id="rId2"/>
              </a:rPr>
              <a:t>academic pressure tops their list of stressors</a:t>
            </a:r>
            <a:r>
              <a:rPr lang="en-US" dirty="0"/>
              <a:t>: </a:t>
            </a:r>
          </a:p>
          <a:p>
            <a:r>
              <a:rPr lang="en-US" dirty="0"/>
              <a:t>61 percent say they face a lot of pressure to get good grades. </a:t>
            </a:r>
          </a:p>
          <a:p>
            <a:r>
              <a:rPr lang="en-US" dirty="0"/>
              <a:t>29 percent say they feel pressure to look good;</a:t>
            </a:r>
          </a:p>
          <a:p>
            <a:r>
              <a:rPr lang="en-US" dirty="0"/>
              <a:t>28 percent to fit in socially; </a:t>
            </a:r>
          </a:p>
          <a:p>
            <a:r>
              <a:rPr lang="en-US" dirty="0"/>
              <a:t>6 percent to drink alcohol.</a:t>
            </a:r>
          </a:p>
        </p:txBody>
      </p:sp>
    </p:spTree>
    <p:extLst>
      <p:ext uri="{BB962C8B-B14F-4D97-AF65-F5344CB8AC3E}">
        <p14:creationId xmlns:p14="http://schemas.microsoft.com/office/powerpoint/2010/main" val="972258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8402C-2CEB-7447-877D-71CEAC46F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and anxiety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6435-9136-D540-92BB-240897AD5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Eighth and 10</a:t>
            </a:r>
            <a:r>
              <a:rPr lang="en-US" baseline="30000" dirty="0"/>
              <a:t>th</a:t>
            </a:r>
            <a:r>
              <a:rPr lang="en-US" dirty="0"/>
              <a:t> grade stu­dents spend an aver­age of 3.5 hours per day</a:t>
            </a:r>
          </a:p>
          <a:p>
            <a:r>
              <a:rPr lang="en-US" dirty="0"/>
              <a:t>U.S. adolescents aged 12–15 (n=6,595) that adjusted for baseline mental health status found that adolescents who spent more than 3 hours per day on social media faced double the risk of of depression and anxiety.</a:t>
            </a:r>
          </a:p>
        </p:txBody>
      </p:sp>
    </p:spTree>
    <p:extLst>
      <p:ext uri="{BB962C8B-B14F-4D97-AF65-F5344CB8AC3E}">
        <p14:creationId xmlns:p14="http://schemas.microsoft.com/office/powerpoint/2010/main" val="310852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0D022-1F0C-354B-B30A-6C9C3E875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Symptoms of an anxiety disorder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E25D9BB-C44D-C441-948C-53638FB411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6783" y="2239107"/>
            <a:ext cx="11372865" cy="2396547"/>
          </a:xfrm>
        </p:spPr>
      </p:pic>
    </p:spTree>
    <p:extLst>
      <p:ext uri="{BB962C8B-B14F-4D97-AF65-F5344CB8AC3E}">
        <p14:creationId xmlns:p14="http://schemas.microsoft.com/office/powerpoint/2010/main" val="138269805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54</TotalTime>
  <Words>445</Words>
  <Application>Microsoft Macintosh PowerPoint</Application>
  <PresentationFormat>Widescreen</PresentationFormat>
  <Paragraphs>54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Gill Sans MT</vt:lpstr>
      <vt:lpstr>Gallery</vt:lpstr>
      <vt:lpstr>Anxiety</vt:lpstr>
      <vt:lpstr>Outline</vt:lpstr>
      <vt:lpstr>Anxiety stats</vt:lpstr>
      <vt:lpstr>Anxiety stats</vt:lpstr>
      <vt:lpstr>Anxiety is increasing in prevalence</vt:lpstr>
      <vt:lpstr>Anxiety in adults</vt:lpstr>
      <vt:lpstr>Why Anxiety?</vt:lpstr>
      <vt:lpstr>Social media and anxiety</vt:lpstr>
      <vt:lpstr>Symptoms of an anxiety disorder</vt:lpstr>
      <vt:lpstr>Identifying Anxiety </vt:lpstr>
      <vt:lpstr>Identifying anxiety</vt:lpstr>
      <vt:lpstr>How to manage axiety</vt:lpstr>
      <vt:lpstr>Focus on god</vt:lpstr>
      <vt:lpstr>Living the life of thanksgiving</vt:lpstr>
      <vt:lpstr>How to manage social media as a servant</vt:lpstr>
      <vt:lpstr>Resources for kids with anxiety</vt:lpstr>
      <vt:lpstr>Thank you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Anxiety</dc:title>
  <dc:creator>Sam Mikhail</dc:creator>
  <cp:lastModifiedBy>Sam Mikhail</cp:lastModifiedBy>
  <cp:revision>6</cp:revision>
  <dcterms:created xsi:type="dcterms:W3CDTF">2024-05-18T02:45:39Z</dcterms:created>
  <dcterms:modified xsi:type="dcterms:W3CDTF">2024-05-18T03:40:15Z</dcterms:modified>
</cp:coreProperties>
</file>