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0" r:id="rId3"/>
    <p:sldId id="271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2" r:id="rId17"/>
    <p:sldId id="273" r:id="rId18"/>
    <p:sldId id="26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1C423D-8304-46EB-BBE0-DDE7C400B677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26DCF0-F5C3-4950-A777-C60B14CC6F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62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26DCF0-F5C3-4950-A777-C60B14CC6FD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5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01230-39E3-DCD9-6DA5-B5AFBEDC1D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B3BC1C-DE41-753E-824A-FECA2B90D1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D0CFE1-8B11-A18D-B6D9-681B12A33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B050-0035-4F49-A93C-72D23F1AFB3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E3062A-7DF6-D1EB-5023-589C886DC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932754-AE31-94BA-3F16-1E7ED527B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82AA-0E2F-411D-84D7-E4B27CFA2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5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983EE-0EE7-8B74-861D-70B1257CE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017EFC-D624-969A-4687-8A1A45586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FB43E-A8AC-3264-4F60-EE928578E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B050-0035-4F49-A93C-72D23F1AFB3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2C7B78-4F98-0F83-24B3-80EA9075A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6CED5-CAC8-C0F2-491E-EAAB34E2A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82AA-0E2F-411D-84D7-E4B27CFA2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79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46B201-403E-2957-DDD0-2293F127DD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DFACCB-84AF-C942-484F-4B4E0BB3DD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B39FB-BD20-9E71-BE40-9356681C7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B050-0035-4F49-A93C-72D23F1AFB3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DDF4B9-7575-659E-D088-BDDF9CCF8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58E39-3479-9DE7-A14C-E5399BE37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82AA-0E2F-411D-84D7-E4B27CFA2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06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0E371-9CD5-33FB-C6E7-CB4A8685D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D202B-2EA0-143B-E273-A0A9C37C3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EB99A-CF8E-C39E-79DE-133927B9E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B050-0035-4F49-A93C-72D23F1AFB3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BB940F-1AE4-0BBF-10A1-A2219F775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EB979D-450B-E901-3F04-8FB0DBFCA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82AA-0E2F-411D-84D7-E4B27CFA2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20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4E94F-0ABE-021D-1F02-714831ABC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DD35E-A473-3E59-AF99-E9EC5FAAD3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5CEE0-E94D-CDB4-F533-48F24E833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B050-0035-4F49-A93C-72D23F1AFB3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1F7FF-8C99-CFBF-65B0-D9CFEBC0A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189DB-6F08-6635-D049-22229B8AB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82AA-0E2F-411D-84D7-E4B27CFA2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67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B3737-578E-7E5D-0CB3-5023A52AC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B530E-CF2C-A74B-38E5-09851E1C98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9F4E6-CE92-A131-F7DA-423888F7F6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9310B3-9014-BB26-990B-4C509CAB0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B050-0035-4F49-A93C-72D23F1AFB3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7C169B-DB2F-84D9-9170-6E6C306B2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0EF8B3-9E01-8687-65C4-15EAD4D24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82AA-0E2F-411D-84D7-E4B27CFA2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363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6ADD4-FC59-4626-2FD6-BE8F40A97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808342-B069-C790-2A8A-1B86A04FF2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311964-AAF4-9620-58C8-18CF877928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A196F4-A31F-11EB-3562-E4D2DA3FD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CE0FF0-6802-EBE9-AC15-8E0CD084B4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A3386A-D9CD-82C8-3503-DDD3A6ADF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B050-0035-4F49-A93C-72D23F1AFB3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E57F47-866B-6E0D-A8C6-C9ACE4B3D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02B635-E8DD-0357-7092-B65BE2010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82AA-0E2F-411D-84D7-E4B27CFA2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841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C9F2F-2BF3-0B3D-B5C0-81ED9EBE1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AE554C-B5BD-E3E1-698E-889D7A711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B050-0035-4F49-A93C-72D23F1AFB3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DAA384-B0DC-2762-3F4D-E4D64DF9C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0906FB-241A-4CDE-5424-B7D2FE110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82AA-0E2F-411D-84D7-E4B27CFA2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08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D1E97F-23F6-3662-CCFF-38B3C791C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B050-0035-4F49-A93C-72D23F1AFB3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1EEA32-2B2C-5721-B63E-2C8E9E8FE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C18DB8-07B4-2B75-AEB6-DBE0163F6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82AA-0E2F-411D-84D7-E4B27CFA2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50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9C64F-589B-6294-3322-B81C0A053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7948E-0D35-EC94-38B7-ACC2B8291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A3E7B5-9D5B-24EA-E05F-9E2FB126F8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4198CB-A4EA-EC25-909D-F38E355C9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B050-0035-4F49-A93C-72D23F1AFB3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3BCF75-6B2B-C532-B0DD-4075C5115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89C51F-D2CE-08E9-E693-55B38A651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82AA-0E2F-411D-84D7-E4B27CFA2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837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99339-30C6-6617-A958-DA7FBC59F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CBACC0-F710-AB96-EE24-4D424714D9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5DFE06-F323-E6D6-402C-65CD392B0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59FEDD-063D-4FDD-8317-3838EEFD9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9B050-0035-4F49-A93C-72D23F1AFB3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5AC2CA-EB4F-4076-02B9-9F29E8A61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7AEC55-2D19-D998-2D4E-D7DDD865D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7782AA-0E2F-411D-84D7-E4B27CFA2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59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77474A-38DC-FE4F-16B4-95BB1F57F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A6C5C1-D500-615F-036F-AE8765B74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319EC-1651-5E15-F63C-BF856E23C0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59B050-0035-4F49-A93C-72D23F1AFB32}" type="datetimeFigureOut">
              <a:rPr lang="en-US" smtClean="0"/>
              <a:t>10/18/2024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7A3AD-A557-B8CC-DC4F-CAB9DC3769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4E995-CFA4-AD93-A36D-8A1D276400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7782AA-0E2F-411D-84D7-E4B27CFA23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91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F4155C20-3F0E-4576-8A0B-C345B6231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364EFB-D247-7996-9583-BB6350F86AB0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466730" y="646546"/>
            <a:ext cx="4554659" cy="598651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Servants Characters in second Corinthians Epistle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Graphic 21">
            <a:extLst>
              <a:ext uri="{FF2B5EF4-FFF2-40B4-BE49-F238E27FC236}">
                <a16:creationId xmlns:a16="http://schemas.microsoft.com/office/drawing/2014/main" id="{0BAEB82B-9A6B-4982-B56B-7529C6EA9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23128" y="1731109"/>
            <a:ext cx="139039" cy="136646"/>
          </a:xfrm>
          <a:custGeom>
            <a:avLst/>
            <a:gdLst>
              <a:gd name="connsiteX0" fmla="*/ 129602 w 139039"/>
              <a:gd name="connsiteY0" fmla="*/ 59048 h 136646"/>
              <a:gd name="connsiteX1" fmla="*/ 78957 w 139039"/>
              <a:gd name="connsiteY1" fmla="*/ 59048 h 136646"/>
              <a:gd name="connsiteX2" fmla="*/ 78957 w 139039"/>
              <a:gd name="connsiteY2" fmla="*/ 9275 h 136646"/>
              <a:gd name="connsiteX3" fmla="*/ 69520 w 139039"/>
              <a:gd name="connsiteY3" fmla="*/ 0 h 136646"/>
              <a:gd name="connsiteX4" fmla="*/ 60082 w 139039"/>
              <a:gd name="connsiteY4" fmla="*/ 9275 h 136646"/>
              <a:gd name="connsiteX5" fmla="*/ 60082 w 139039"/>
              <a:gd name="connsiteY5" fmla="*/ 59048 h 136646"/>
              <a:gd name="connsiteX6" fmla="*/ 9437 w 139039"/>
              <a:gd name="connsiteY6" fmla="*/ 59048 h 136646"/>
              <a:gd name="connsiteX7" fmla="*/ 0 w 139039"/>
              <a:gd name="connsiteY7" fmla="*/ 68323 h 136646"/>
              <a:gd name="connsiteX8" fmla="*/ 9437 w 139039"/>
              <a:gd name="connsiteY8" fmla="*/ 77598 h 136646"/>
              <a:gd name="connsiteX9" fmla="*/ 60082 w 139039"/>
              <a:gd name="connsiteY9" fmla="*/ 77598 h 136646"/>
              <a:gd name="connsiteX10" fmla="*/ 60082 w 139039"/>
              <a:gd name="connsiteY10" fmla="*/ 127371 h 136646"/>
              <a:gd name="connsiteX11" fmla="*/ 69520 w 139039"/>
              <a:gd name="connsiteY11" fmla="*/ 136646 h 136646"/>
              <a:gd name="connsiteX12" fmla="*/ 78957 w 139039"/>
              <a:gd name="connsiteY12" fmla="*/ 127371 h 136646"/>
              <a:gd name="connsiteX13" fmla="*/ 78957 w 139039"/>
              <a:gd name="connsiteY13" fmla="*/ 77598 h 136646"/>
              <a:gd name="connsiteX14" fmla="*/ 129602 w 139039"/>
              <a:gd name="connsiteY14" fmla="*/ 77598 h 136646"/>
              <a:gd name="connsiteX15" fmla="*/ 139039 w 139039"/>
              <a:gd name="connsiteY15" fmla="*/ 68323 h 136646"/>
              <a:gd name="connsiteX16" fmla="*/ 129602 w 139039"/>
              <a:gd name="connsiteY16" fmla="*/ 59048 h 13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6646">
                <a:moveTo>
                  <a:pt x="129602" y="59048"/>
                </a:moveTo>
                <a:lnTo>
                  <a:pt x="78957" y="59048"/>
                </a:lnTo>
                <a:lnTo>
                  <a:pt x="78957" y="9275"/>
                </a:lnTo>
                <a:cubicBezTo>
                  <a:pt x="78957" y="4152"/>
                  <a:pt x="74731" y="0"/>
                  <a:pt x="69520" y="0"/>
                </a:cubicBezTo>
                <a:cubicBezTo>
                  <a:pt x="64308" y="0"/>
                  <a:pt x="60082" y="4152"/>
                  <a:pt x="60082" y="9275"/>
                </a:cubicBezTo>
                <a:lnTo>
                  <a:pt x="60082" y="59048"/>
                </a:lnTo>
                <a:lnTo>
                  <a:pt x="9437" y="59048"/>
                </a:lnTo>
                <a:cubicBezTo>
                  <a:pt x="4225" y="59048"/>
                  <a:pt x="0" y="63201"/>
                  <a:pt x="0" y="68323"/>
                </a:cubicBezTo>
                <a:cubicBezTo>
                  <a:pt x="0" y="73445"/>
                  <a:pt x="4225" y="77598"/>
                  <a:pt x="9437" y="77598"/>
                </a:cubicBezTo>
                <a:lnTo>
                  <a:pt x="60082" y="77598"/>
                </a:lnTo>
                <a:lnTo>
                  <a:pt x="60082" y="127371"/>
                </a:lnTo>
                <a:cubicBezTo>
                  <a:pt x="60082" y="132493"/>
                  <a:pt x="64308" y="136646"/>
                  <a:pt x="69520" y="136646"/>
                </a:cubicBezTo>
                <a:cubicBezTo>
                  <a:pt x="74731" y="136646"/>
                  <a:pt x="78957" y="132493"/>
                  <a:pt x="78957" y="127371"/>
                </a:cubicBezTo>
                <a:lnTo>
                  <a:pt x="78957" y="77598"/>
                </a:lnTo>
                <a:lnTo>
                  <a:pt x="129602" y="77598"/>
                </a:lnTo>
                <a:cubicBezTo>
                  <a:pt x="134814" y="77598"/>
                  <a:pt x="139039" y="73445"/>
                  <a:pt x="139039" y="68323"/>
                </a:cubicBezTo>
                <a:cubicBezTo>
                  <a:pt x="139039" y="63201"/>
                  <a:pt x="134814" y="59048"/>
                  <a:pt x="129602" y="59048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Graphic 17">
            <a:extLst>
              <a:ext uri="{FF2B5EF4-FFF2-40B4-BE49-F238E27FC236}">
                <a16:creationId xmlns:a16="http://schemas.microsoft.com/office/drawing/2014/main" id="{FC71CE45-EECF-4555-AD4B-1B3D0D5D15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1908" y="1956458"/>
            <a:ext cx="91138" cy="89570"/>
          </a:xfrm>
          <a:custGeom>
            <a:avLst/>
            <a:gdLst>
              <a:gd name="connsiteX0" fmla="*/ 91138 w 91138"/>
              <a:gd name="connsiteY0" fmla="*/ 44785 h 89570"/>
              <a:gd name="connsiteX1" fmla="*/ 45569 w 91138"/>
              <a:gd name="connsiteY1" fmla="*/ 89570 h 89570"/>
              <a:gd name="connsiteX2" fmla="*/ 0 w 91138"/>
              <a:gd name="connsiteY2" fmla="*/ 44785 h 89570"/>
              <a:gd name="connsiteX3" fmla="*/ 45569 w 91138"/>
              <a:gd name="connsiteY3" fmla="*/ 0 h 89570"/>
              <a:gd name="connsiteX4" fmla="*/ 91138 w 91138"/>
              <a:gd name="connsiteY4" fmla="*/ 44785 h 8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89570">
                <a:moveTo>
                  <a:pt x="91138" y="44785"/>
                </a:moveTo>
                <a:cubicBezTo>
                  <a:pt x="91138" y="69519"/>
                  <a:pt x="70736" y="89570"/>
                  <a:pt x="45569" y="89570"/>
                </a:cubicBezTo>
                <a:cubicBezTo>
                  <a:pt x="20402" y="89570"/>
                  <a:pt x="0" y="69519"/>
                  <a:pt x="0" y="44785"/>
                </a:cubicBezTo>
                <a:cubicBezTo>
                  <a:pt x="0" y="20051"/>
                  <a:pt x="20402" y="0"/>
                  <a:pt x="45569" y="0"/>
                </a:cubicBezTo>
                <a:cubicBezTo>
                  <a:pt x="70736" y="0"/>
                  <a:pt x="91138" y="20051"/>
                  <a:pt x="91138" y="44785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Graphic 22">
            <a:extLst>
              <a:ext uri="{FF2B5EF4-FFF2-40B4-BE49-F238E27FC236}">
                <a16:creationId xmlns:a16="http://schemas.microsoft.com/office/drawing/2014/main" id="{53AA89D1-0C70-46BB-8E35-5722A4B18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7588" y="2177021"/>
            <a:ext cx="127714" cy="125516"/>
          </a:xfrm>
          <a:custGeom>
            <a:avLst/>
            <a:gdLst>
              <a:gd name="connsiteX0" fmla="*/ 63857 w 127714"/>
              <a:gd name="connsiteY0" fmla="*/ 18549 h 125516"/>
              <a:gd name="connsiteX1" fmla="*/ 108840 w 127714"/>
              <a:gd name="connsiteY1" fmla="*/ 62758 h 125516"/>
              <a:gd name="connsiteX2" fmla="*/ 63857 w 127714"/>
              <a:gd name="connsiteY2" fmla="*/ 106967 h 125516"/>
              <a:gd name="connsiteX3" fmla="*/ 18874 w 127714"/>
              <a:gd name="connsiteY3" fmla="*/ 62758 h 125516"/>
              <a:gd name="connsiteX4" fmla="*/ 63857 w 127714"/>
              <a:gd name="connsiteY4" fmla="*/ 18549 h 125516"/>
              <a:gd name="connsiteX5" fmla="*/ 63857 w 127714"/>
              <a:gd name="connsiteY5" fmla="*/ 0 h 125516"/>
              <a:gd name="connsiteX6" fmla="*/ 0 w 127714"/>
              <a:gd name="connsiteY6" fmla="*/ 62758 h 125516"/>
              <a:gd name="connsiteX7" fmla="*/ 63857 w 127714"/>
              <a:gd name="connsiteY7" fmla="*/ 125516 h 125516"/>
              <a:gd name="connsiteX8" fmla="*/ 127714 w 127714"/>
              <a:gd name="connsiteY8" fmla="*/ 62758 h 125516"/>
              <a:gd name="connsiteX9" fmla="*/ 63857 w 127714"/>
              <a:gd name="connsiteY9" fmla="*/ 0 h 12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5516">
                <a:moveTo>
                  <a:pt x="63857" y="18549"/>
                </a:moveTo>
                <a:cubicBezTo>
                  <a:pt x="88700" y="18549"/>
                  <a:pt x="108840" y="38342"/>
                  <a:pt x="108840" y="62758"/>
                </a:cubicBezTo>
                <a:cubicBezTo>
                  <a:pt x="108840" y="87174"/>
                  <a:pt x="88700" y="106967"/>
                  <a:pt x="63857" y="106967"/>
                </a:cubicBezTo>
                <a:cubicBezTo>
                  <a:pt x="39014" y="106967"/>
                  <a:pt x="18874" y="87174"/>
                  <a:pt x="18874" y="62758"/>
                </a:cubicBezTo>
                <a:cubicBezTo>
                  <a:pt x="18898" y="38352"/>
                  <a:pt x="39024" y="18573"/>
                  <a:pt x="63857" y="18549"/>
                </a:cubicBezTo>
                <a:moveTo>
                  <a:pt x="63857" y="0"/>
                </a:moveTo>
                <a:cubicBezTo>
                  <a:pt x="28590" y="0"/>
                  <a:pt x="0" y="28098"/>
                  <a:pt x="0" y="62758"/>
                </a:cubicBezTo>
                <a:cubicBezTo>
                  <a:pt x="0" y="97418"/>
                  <a:pt x="28590" y="125516"/>
                  <a:pt x="63857" y="125516"/>
                </a:cubicBezTo>
                <a:cubicBezTo>
                  <a:pt x="99124" y="125516"/>
                  <a:pt x="127714" y="97418"/>
                  <a:pt x="127714" y="62758"/>
                </a:cubicBezTo>
                <a:cubicBezTo>
                  <a:pt x="127714" y="28098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7D8D39-17F6-E698-AE34-1D56ECCE4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3758" y="951345"/>
            <a:ext cx="6254464" cy="545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601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D5DF90-A677-987E-15C9-40CEAC567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/>
              <a:t>4- Ministry of reconciliation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28CAD9-1A36-8B83-8720-0F753B8966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5540" r="1829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80108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58CD58-0F79-69EA-DE68-743C5739D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589" y="0"/>
            <a:ext cx="9531775" cy="141316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“Now all things are of God, who has reconciled us to Himself through Jesus Christ, and has given us </a:t>
            </a:r>
            <a:r>
              <a:rPr lang="en-US" sz="2800" b="1" kern="1200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the ministry of reconciliation</a:t>
            </a: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” 5:18</a:t>
            </a:r>
          </a:p>
        </p:txBody>
      </p:sp>
      <p:sp>
        <p:nvSpPr>
          <p:cNvPr id="25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92338-8639-F8A3-5FFA-FBA77529B6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 dirty="0"/>
              <a:t>Christ reconciled:</a:t>
            </a:r>
          </a:p>
          <a:p>
            <a:r>
              <a:rPr lang="en-US" sz="2200" dirty="0"/>
              <a:t>Man with God (Liturgy)</a:t>
            </a:r>
          </a:p>
          <a:p>
            <a:r>
              <a:rPr lang="en-US" sz="2200" dirty="0"/>
              <a:t>Man with himself</a:t>
            </a:r>
          </a:p>
          <a:p>
            <a:r>
              <a:rPr lang="en-US" sz="2200" dirty="0"/>
              <a:t>Man with others</a:t>
            </a:r>
          </a:p>
          <a:p>
            <a:r>
              <a:rPr lang="en-US" sz="2200" dirty="0"/>
              <a:t>Heavens with Earth</a:t>
            </a:r>
          </a:p>
          <a:p>
            <a:pPr marL="0" indent="0">
              <a:buNone/>
            </a:pPr>
            <a:r>
              <a:rPr lang="en-US" sz="2200" dirty="0"/>
              <a:t>Servants do the same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D1356D1-09CA-6049-F317-65AABD441B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97742" y="1514579"/>
            <a:ext cx="6991774" cy="466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9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80FA5FB-0C5C-4F3E-ABDF-B9247C202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963" y="639193"/>
            <a:ext cx="4239491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5-  Ambassadors for Christ</a:t>
            </a:r>
          </a:p>
        </p:txBody>
      </p:sp>
      <p:sp>
        <p:nvSpPr>
          <p:cNvPr id="5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24635D0-15B4-386B-D9DC-7CC5C581E9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709803"/>
            <a:ext cx="7214616" cy="541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472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6C1F90-1AE9-AADB-E32F-8B3B17EE2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017" y="203015"/>
            <a:ext cx="6714837" cy="157055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“Now then, we are </a:t>
            </a:r>
            <a:r>
              <a:rPr lang="en-US" sz="2800" b="1" kern="1200" dirty="0">
                <a:solidFill>
                  <a:schemeClr val="tx1"/>
                </a:solidFill>
                <a:highlight>
                  <a:srgbClr val="FFFF00"/>
                </a:highlight>
                <a:latin typeface="+mj-lt"/>
                <a:ea typeface="+mj-ea"/>
                <a:cs typeface="+mj-cs"/>
              </a:rPr>
              <a:t>ambassadors for Christ</a:t>
            </a: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as though God were pleading through us: we implore you on Christ’s behalf, be reconciled to God.” 5:20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5BA11-2D05-84CD-EB14-F07EE1A433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/>
              <a:t>God representatives</a:t>
            </a:r>
          </a:p>
          <a:p>
            <a:r>
              <a:rPr lang="en-US" sz="2200" dirty="0"/>
              <a:t>Church is part of heaven</a:t>
            </a:r>
          </a:p>
          <a:p>
            <a:r>
              <a:rPr lang="en-US" sz="2200" dirty="0"/>
              <a:t>In every country</a:t>
            </a:r>
          </a:p>
          <a:p>
            <a:pPr marL="0" indent="0">
              <a:buNone/>
            </a:pPr>
            <a:r>
              <a:rPr lang="en-US" sz="2200" dirty="0"/>
              <a:t>“Go therefore and make disciples of all the nations” Matthew 28:19</a:t>
            </a: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6F8411-AC6A-8FD2-DA8B-7B776F6B2B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84436" y="2124179"/>
            <a:ext cx="7139708" cy="354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5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A035C-97F5-48D0-67FA-62BE5FC98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kern="1200">
                <a:latin typeface="+mj-lt"/>
                <a:ea typeface="+mj-ea"/>
                <a:cs typeface="+mj-cs"/>
              </a:rPr>
              <a:t>6- </a:t>
            </a:r>
            <a:r>
              <a:rPr lang="en-US" sz="4800" kern="1200">
                <a:highlight>
                  <a:srgbClr val="FFFF00"/>
                </a:highlight>
                <a:latin typeface="+mj-lt"/>
                <a:ea typeface="+mj-ea"/>
                <a:cs typeface="+mj-cs"/>
              </a:rPr>
              <a:t>Workers</a:t>
            </a:r>
            <a:r>
              <a:rPr lang="en-US" sz="4800" kern="1200">
                <a:latin typeface="+mj-lt"/>
                <a:ea typeface="+mj-ea"/>
                <a:cs typeface="+mj-cs"/>
              </a:rPr>
              <a:t> together with Him (GOD)</a:t>
            </a:r>
            <a:endParaRPr lang="en-US" sz="48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782C8D4-164E-D136-3960-E813593EEE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735" y="2385082"/>
            <a:ext cx="10515600" cy="348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05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AC34C-1ED6-BFAC-822B-A95296EA6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/>
              <a:t>“We then, as </a:t>
            </a:r>
            <a:r>
              <a:rPr lang="en-US" sz="3600" b="1">
                <a:highlight>
                  <a:srgbClr val="FFFF00"/>
                </a:highlight>
              </a:rPr>
              <a:t>workers together with Him </a:t>
            </a:r>
            <a:r>
              <a:rPr lang="en-US" sz="3600" b="1"/>
              <a:t>also plead with you not to receive the grace of God in vain” 6:1</a:t>
            </a:r>
            <a:endParaRPr lang="en-US" sz="36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7DD98-F2D5-4AF0-4654-12094064D3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3497" y="1825625"/>
            <a:ext cx="3132499" cy="4351338"/>
          </a:xfrm>
        </p:spPr>
        <p:txBody>
          <a:bodyPr/>
          <a:lstStyle/>
          <a:p>
            <a:r>
              <a:rPr lang="en-US" dirty="0"/>
              <a:t>Teach</a:t>
            </a:r>
          </a:p>
          <a:p>
            <a:r>
              <a:rPr lang="en-US" dirty="0"/>
              <a:t>Preach</a:t>
            </a:r>
          </a:p>
          <a:p>
            <a:r>
              <a:rPr lang="en-US" dirty="0"/>
              <a:t>Reach out</a:t>
            </a:r>
          </a:p>
          <a:p>
            <a:r>
              <a:rPr lang="en-US" dirty="0"/>
              <a:t>Give your 2 cents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2781BA-2F17-308C-3169-556F2CDF52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794213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4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ED779-F11A-9E84-F829-991E9D167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“They are messengers of the churches, the glory of Christ.” 8:23</a:t>
            </a:r>
          </a:p>
        </p:txBody>
      </p:sp>
      <p:pic>
        <p:nvPicPr>
          <p:cNvPr id="1026" name="Picture 2" descr="Riches In Glory - Believer.com">
            <a:extLst>
              <a:ext uri="{FF2B5EF4-FFF2-40B4-BE49-F238E27FC236}">
                <a16:creationId xmlns:a16="http://schemas.microsoft.com/office/drawing/2014/main" id="{69C0E78C-17C0-FC28-A673-8B80C85B53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62" y="1825625"/>
            <a:ext cx="870267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09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62A67-9524-B583-7748-0CA3B4364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are: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1543B-70CC-39E6-BF80-F100AE90AB2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1- The fragrance of Christ</a:t>
            </a:r>
          </a:p>
          <a:p>
            <a:pPr marL="0" indent="0">
              <a:buNone/>
            </a:pPr>
            <a:r>
              <a:rPr lang="en-US" dirty="0"/>
              <a:t>2- Ministers of the new covenant</a:t>
            </a:r>
          </a:p>
          <a:p>
            <a:pPr marL="0" indent="0">
              <a:buNone/>
            </a:pPr>
            <a:r>
              <a:rPr lang="en-US" dirty="0"/>
              <a:t>3- Earthen vessels</a:t>
            </a:r>
          </a:p>
          <a:p>
            <a:pPr marL="0" indent="0">
              <a:buNone/>
            </a:pPr>
            <a:r>
              <a:rPr lang="en-US" dirty="0"/>
              <a:t>4- Ministers of reconciliation</a:t>
            </a:r>
          </a:p>
          <a:p>
            <a:pPr marL="0" indent="0">
              <a:buNone/>
            </a:pPr>
            <a:r>
              <a:rPr lang="en-US" dirty="0"/>
              <a:t>5- Ambassadors for Christ</a:t>
            </a:r>
          </a:p>
          <a:p>
            <a:pPr marL="0" indent="0">
              <a:buNone/>
            </a:pPr>
            <a:r>
              <a:rPr lang="en-US" dirty="0"/>
              <a:t>6- Workers with God</a:t>
            </a:r>
          </a:p>
          <a:p>
            <a:pPr marL="0" indent="0">
              <a:buNone/>
            </a:pPr>
            <a:r>
              <a:rPr lang="en-US" dirty="0"/>
              <a:t>7- The Glory of Christ</a:t>
            </a:r>
          </a:p>
          <a:p>
            <a:endParaRPr lang="en-US" dirty="0"/>
          </a:p>
        </p:txBody>
      </p:sp>
      <p:pic>
        <p:nvPicPr>
          <p:cNvPr id="2050" name="Picture 2" descr="Future Church (Part 1)">
            <a:extLst>
              <a:ext uri="{FF2B5EF4-FFF2-40B4-BE49-F238E27FC236}">
                <a16:creationId xmlns:a16="http://schemas.microsoft.com/office/drawing/2014/main" id="{43B9500F-9F64-FD9F-0400-1D4C01ACBE4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2" y="1825625"/>
            <a:ext cx="553027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376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2D45EE4-C4F0-4F72-B1C6-39F596D13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C459BAD-4279-4A9D-B0C5-662C5F5ED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3203463" y="-2060461"/>
            <a:ext cx="5649003" cy="10651671"/>
          </a:xfrm>
          <a:custGeom>
            <a:avLst/>
            <a:gdLst>
              <a:gd name="connsiteX0" fmla="*/ 0 w 5649003"/>
              <a:gd name="connsiteY0" fmla="*/ 5325836 h 10651671"/>
              <a:gd name="connsiteX1" fmla="*/ 2824502 w 5649003"/>
              <a:gd name="connsiteY1" fmla="*/ 0 h 10651671"/>
              <a:gd name="connsiteX2" fmla="*/ 5649004 w 5649003"/>
              <a:gd name="connsiteY2" fmla="*/ 5325836 h 10651671"/>
              <a:gd name="connsiteX3" fmla="*/ 2824502 w 5649003"/>
              <a:gd name="connsiteY3" fmla="*/ 10651672 h 10651671"/>
              <a:gd name="connsiteX4" fmla="*/ 0 w 5649003"/>
              <a:gd name="connsiteY4" fmla="*/ 5325836 h 1065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9003" h="10651671" fill="none" extrusionOk="0">
                <a:moveTo>
                  <a:pt x="0" y="5325836"/>
                </a:moveTo>
                <a:cubicBezTo>
                  <a:pt x="186946" y="2320485"/>
                  <a:pt x="1438121" y="-52385"/>
                  <a:pt x="2824502" y="0"/>
                </a:cubicBezTo>
                <a:cubicBezTo>
                  <a:pt x="4703838" y="-43168"/>
                  <a:pt x="5583840" y="2369660"/>
                  <a:pt x="5649004" y="5325836"/>
                </a:cubicBezTo>
                <a:cubicBezTo>
                  <a:pt x="5518761" y="8289338"/>
                  <a:pt x="4285196" y="10894014"/>
                  <a:pt x="2824502" y="10651672"/>
                </a:cubicBezTo>
                <a:cubicBezTo>
                  <a:pt x="1536945" y="11016699"/>
                  <a:pt x="142947" y="8418643"/>
                  <a:pt x="0" y="5325836"/>
                </a:cubicBezTo>
                <a:close/>
              </a:path>
              <a:path w="5649003" h="10651671" stroke="0" extrusionOk="0">
                <a:moveTo>
                  <a:pt x="0" y="5325836"/>
                </a:moveTo>
                <a:cubicBezTo>
                  <a:pt x="-54350" y="2332108"/>
                  <a:pt x="1351726" y="167869"/>
                  <a:pt x="2824502" y="0"/>
                </a:cubicBezTo>
                <a:cubicBezTo>
                  <a:pt x="4182679" y="-143942"/>
                  <a:pt x="5672665" y="2549517"/>
                  <a:pt x="5649004" y="5325836"/>
                </a:cubicBezTo>
                <a:cubicBezTo>
                  <a:pt x="5518596" y="8280244"/>
                  <a:pt x="4081190" y="10622204"/>
                  <a:pt x="2824502" y="10651672"/>
                </a:cubicBezTo>
                <a:cubicBezTo>
                  <a:pt x="1216708" y="10537144"/>
                  <a:pt x="-100850" y="8264979"/>
                  <a:pt x="0" y="5325836"/>
                </a:cubicBezTo>
                <a:close/>
              </a:path>
            </a:pathLst>
          </a:custGeom>
          <a:solidFill>
            <a:schemeClr val="accent2"/>
          </a:solidFill>
          <a:ln w="571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63743190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73E20C-0C0A-369C-55C8-636F3FFA7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544" y="1911096"/>
            <a:ext cx="8055864" cy="20766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Questions??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0953BC39-9D68-40BE-BF3C-5C4EB782A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17349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41275" cap="rnd">
            <a:solidFill>
              <a:srgbClr val="FFFF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86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6BDC12-C2F5-B3F5-343D-1110D3CDD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975709"/>
          </a:xfrm>
        </p:spPr>
        <p:txBody>
          <a:bodyPr anchor="b">
            <a:normAutofit/>
          </a:bodyPr>
          <a:lstStyle/>
          <a:p>
            <a:r>
              <a:rPr lang="en-US" sz="5400" dirty="0"/>
              <a:t>City of Corinth</a:t>
            </a:r>
          </a:p>
        </p:txBody>
      </p:sp>
      <p:sp>
        <p:nvSpPr>
          <p:cNvPr id="18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4CF39-CE8E-8FC3-2D91-BC574FF5D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018" y="2071315"/>
            <a:ext cx="7129027" cy="4375667"/>
          </a:xfrm>
        </p:spPr>
        <p:txBody>
          <a:bodyPr anchor="t">
            <a:normAutofit lnSpcReduction="10000"/>
          </a:bodyPr>
          <a:lstStyle/>
          <a:p>
            <a:r>
              <a:rPr lang="en-US" sz="2400" dirty="0"/>
              <a:t>Corinth was the 2nd most important city in the Roman empire.  Corinth was an exceptionally wealthy and important city in Greece.</a:t>
            </a:r>
          </a:p>
          <a:p>
            <a:r>
              <a:rPr lang="en-US" sz="2400" dirty="0"/>
              <a:t>Corinth was the capital of Achaia and located 40 miles west of Athens</a:t>
            </a:r>
          </a:p>
          <a:p>
            <a:r>
              <a:rPr lang="en-US" sz="2400" dirty="0"/>
              <a:t>At one time the city was home to at least 12 pagan temples. </a:t>
            </a:r>
          </a:p>
          <a:p>
            <a:r>
              <a:rPr lang="en-US" sz="2400" dirty="0"/>
              <a:t>The Temple of Aphrodite (Roman = Venus)  housed 1000 “priestesses”</a:t>
            </a:r>
          </a:p>
          <a:p>
            <a:r>
              <a:rPr lang="en-US" sz="2400" dirty="0"/>
              <a:t>Worship at the temple involved sexual encounters with these “priestesses” and this attracted “worshipers” from all across the Roman world.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A41A41-6B94-2D52-4235-9C82DD5DC27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844" r="900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3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3A66AE-5BAA-DD6F-5B90-91DD3F01B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11302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u="sng" dirty="0"/>
              <a:t>St Paul and Corinth:</a:t>
            </a:r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246D0-0820-6DC7-BFBF-7AF6E990C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2493" y="2071315"/>
            <a:ext cx="6713552" cy="454814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/>
              <a:t>He preached the city during his second missionary  journey around 53 AD as in Acts chapter 18:1 and he stayed there for 18 months.</a:t>
            </a:r>
          </a:p>
          <a:p>
            <a:r>
              <a:rPr lang="en-US" sz="2400" dirty="0"/>
              <a:t>He visited the city again in 55 AD during his third missionary  journey </a:t>
            </a:r>
          </a:p>
          <a:p>
            <a:r>
              <a:rPr lang="en-US" sz="2400" dirty="0"/>
              <a:t>Paul changed the life of the Corinthians from fornication and adultery to the life of holiness and purity.</a:t>
            </a:r>
          </a:p>
          <a:p>
            <a:r>
              <a:rPr lang="en-US" sz="2400" dirty="0"/>
              <a:t>Paul wrote the first Epistle to them in 57 AD from Ephesus</a:t>
            </a:r>
          </a:p>
          <a:p>
            <a:r>
              <a:rPr lang="en-US" sz="2400" dirty="0"/>
              <a:t>He wrote the second Epistle few months later from Macedonia.</a:t>
            </a: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8AE06B05-21EF-D096-E65F-AF915391DA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r="2078" b="-3"/>
          <a:stretch/>
        </p:blipFill>
        <p:spPr>
          <a:xfrm>
            <a:off x="7056582" y="2093976"/>
            <a:ext cx="4560140" cy="474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70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45F096-9CAE-1A93-75CF-196AB3D2677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1- The fragrance of Christ:</a:t>
            </a:r>
          </a:p>
        </p:txBody>
      </p:sp>
      <p:sp>
        <p:nvSpPr>
          <p:cNvPr id="36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hining diamonds">
            <a:extLst>
              <a:ext uri="{FF2B5EF4-FFF2-40B4-BE49-F238E27FC236}">
                <a16:creationId xmlns:a16="http://schemas.microsoft.com/office/drawing/2014/main" id="{C2AF55D2-AAC5-D7D5-C484-D917BF88FC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386" r="1238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1317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749E87-72D5-E095-8079-E4CFA6086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Autofit/>
          </a:bodyPr>
          <a:lstStyle/>
          <a:p>
            <a:r>
              <a:rPr lang="en-US" sz="2800" b="1" dirty="0"/>
              <a:t>“For we are to God </a:t>
            </a:r>
            <a:r>
              <a:rPr lang="en-US" sz="2800" b="1" u="sng" dirty="0">
                <a:highlight>
                  <a:srgbClr val="FFFF00"/>
                </a:highlight>
              </a:rPr>
              <a:t>the fragrance of Christ </a:t>
            </a:r>
            <a:r>
              <a:rPr lang="en-US" sz="2800" b="1" dirty="0"/>
              <a:t>among those who are being saved and among those who are perishing” 2:15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4F8336BD-73D7-B4B0-2B66-A9B769DC3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060" y="2743200"/>
            <a:ext cx="5137608" cy="3613149"/>
          </a:xfrm>
        </p:spPr>
        <p:txBody>
          <a:bodyPr anchor="ctr">
            <a:normAutofit/>
          </a:bodyPr>
          <a:lstStyle/>
          <a:p>
            <a:r>
              <a:rPr lang="en-US" dirty="0"/>
              <a:t>Aroma</a:t>
            </a:r>
          </a:p>
          <a:p>
            <a:r>
              <a:rPr lang="en-US" dirty="0"/>
              <a:t>Spread for distance</a:t>
            </a:r>
          </a:p>
          <a:p>
            <a:r>
              <a:rPr lang="en-US" dirty="0"/>
              <a:t>Not seen but you can smell</a:t>
            </a:r>
          </a:p>
          <a:p>
            <a:r>
              <a:rPr lang="en-US" dirty="0"/>
              <a:t>Expensive</a:t>
            </a:r>
          </a:p>
          <a:p>
            <a:r>
              <a:rPr lang="en-US" dirty="0"/>
              <a:t>Break the bottle to pour (at God feet)</a:t>
            </a:r>
          </a:p>
          <a:p>
            <a:r>
              <a:rPr lang="en-US" dirty="0"/>
              <a:t>Mark 14:3</a:t>
            </a:r>
          </a:p>
        </p:txBody>
      </p:sp>
      <p:pic>
        <p:nvPicPr>
          <p:cNvPr id="5" name="Picture 4" descr="Flower vase on bedside">
            <a:extLst>
              <a:ext uri="{FF2B5EF4-FFF2-40B4-BE49-F238E27FC236}">
                <a16:creationId xmlns:a16="http://schemas.microsoft.com/office/drawing/2014/main" id="{2E74B220-6B6C-5A57-5A73-FAB9C52D5F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491" r="16108" b="-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5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Man Walking Touching Wheat Grass">
            <a:extLst>
              <a:ext uri="{FF2B5EF4-FFF2-40B4-BE49-F238E27FC236}">
                <a16:creationId xmlns:a16="http://schemas.microsoft.com/office/drawing/2014/main" id="{970AE151-48C9-0C60-5CF8-465F38CE86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-1" b="-1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7570B1-F4D3-0AF2-24AA-549FF9F12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643467"/>
            <a:ext cx="5452529" cy="356924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200">
                <a:solidFill>
                  <a:srgbClr val="FFFFFF"/>
                </a:solidFill>
              </a:rPr>
              <a:t>2- Ministers of the new covenant: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0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04636E-B5CF-10CD-6B56-E9D7430E7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2200" b="1" dirty="0"/>
              <a:t>“ who also made us sufficient </a:t>
            </a:r>
            <a:r>
              <a:rPr lang="en-US" sz="2200" b="1" dirty="0">
                <a:highlight>
                  <a:srgbClr val="FFFF00"/>
                </a:highlight>
              </a:rPr>
              <a:t>as ministers of the new covenant</a:t>
            </a:r>
            <a:r>
              <a:rPr lang="en-US" sz="2200" b="1" dirty="0"/>
              <a:t>, not of the letter but of the Spirit; for the letter kills, but the Spirit gives life.” 3:6</a:t>
            </a:r>
          </a:p>
        </p:txBody>
      </p:sp>
      <p:sp>
        <p:nvSpPr>
          <p:cNvPr id="4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E53338A8-24AF-377C-2F65-4F14A1CD1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400" dirty="0"/>
              <a:t>God’s Love to every person</a:t>
            </a:r>
          </a:p>
          <a:p>
            <a:r>
              <a:rPr lang="en-US" sz="2400" dirty="0"/>
              <a:t>Our Love to God and others</a:t>
            </a:r>
          </a:p>
          <a:p>
            <a:r>
              <a:rPr lang="en-US" sz="2400" dirty="0"/>
              <a:t>Belief and Baptism</a:t>
            </a:r>
          </a:p>
          <a:p>
            <a:r>
              <a:rPr lang="en-US" sz="2400" dirty="0"/>
              <a:t>Communion</a:t>
            </a:r>
          </a:p>
          <a:p>
            <a:r>
              <a:rPr lang="en-US" sz="2400" dirty="0"/>
              <a:t>Resurrection</a:t>
            </a:r>
          </a:p>
          <a:p>
            <a:r>
              <a:rPr lang="en-US" sz="2400" dirty="0"/>
              <a:t>Eternal life</a:t>
            </a:r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A330E08-6ECF-156C-05E7-EE093ED162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159" r="24432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3902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DDE271-70E5-7C28-6A63-0CC9E4FC4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3- Earthen vessels</a:t>
            </a: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White clay pots">
            <a:extLst>
              <a:ext uri="{FF2B5EF4-FFF2-40B4-BE49-F238E27FC236}">
                <a16:creationId xmlns:a16="http://schemas.microsoft.com/office/drawing/2014/main" id="{E15ABC25-D2D7-06A4-864F-DC079DCA33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423" r="2387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6676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5BD6C-2150-215B-8233-1F0D2EA1C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655" y="267856"/>
            <a:ext cx="4704687" cy="1699490"/>
          </a:xfrm>
        </p:spPr>
        <p:txBody>
          <a:bodyPr anchor="b">
            <a:normAutofit/>
          </a:bodyPr>
          <a:lstStyle/>
          <a:p>
            <a:r>
              <a:rPr lang="en-US" sz="2800" b="1" dirty="0"/>
              <a:t>“But we have this treasure in </a:t>
            </a:r>
            <a:r>
              <a:rPr lang="en-US" sz="2800" b="1" dirty="0">
                <a:highlight>
                  <a:srgbClr val="FFFF00"/>
                </a:highlight>
              </a:rPr>
              <a:t>earthen vessels</a:t>
            </a:r>
            <a:r>
              <a:rPr lang="en-US" sz="2800" b="1" dirty="0"/>
              <a:t>, that the excellence of the power may be of God and not of us.” 4:7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763F3-7870-37EC-8268-35A0D1E29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283" y="2533476"/>
            <a:ext cx="4893804" cy="3447832"/>
          </a:xfrm>
        </p:spPr>
        <p:txBody>
          <a:bodyPr anchor="t">
            <a:normAutofit/>
          </a:bodyPr>
          <a:lstStyle/>
          <a:p>
            <a:r>
              <a:rPr lang="en-US" sz="2000" dirty="0"/>
              <a:t>Pottery vessels</a:t>
            </a:r>
          </a:p>
          <a:p>
            <a:r>
              <a:rPr lang="en-US" sz="2000" dirty="0"/>
              <a:t>The Apostles </a:t>
            </a:r>
          </a:p>
          <a:p>
            <a:r>
              <a:rPr lang="en-US" sz="2000" dirty="0"/>
              <a:t>St Paul (throne in the flesh) god told him “My grace is sufficient for you, for My strength is made perfect in weakness” 12:9</a:t>
            </a:r>
          </a:p>
          <a:p>
            <a:r>
              <a:rPr lang="en-US" sz="2000" dirty="0"/>
              <a:t>Church as lambs among wolves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188A3F-C516-F0AB-CDBC-C7301CD91B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858" r="14663"/>
          <a:stretch/>
        </p:blipFill>
        <p:spPr>
          <a:xfrm>
            <a:off x="5854890" y="868218"/>
            <a:ext cx="5764455" cy="499387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34FA563-76F6-CDCF-AEA0-A7B78E446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D2E3CAA-F1BA-6695-301D-22564C382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F3F0F2C-04A5-144D-BDCF-C38707289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7597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952</TotalTime>
  <Words>566</Words>
  <Application>Microsoft Office PowerPoint</Application>
  <PresentationFormat>Widescreen</PresentationFormat>
  <Paragraphs>66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Aptos</vt:lpstr>
      <vt:lpstr>Aptos Display</vt:lpstr>
      <vt:lpstr>Arial</vt:lpstr>
      <vt:lpstr>Office Theme</vt:lpstr>
      <vt:lpstr>Servants Characters in second Corinthians Epistle</vt:lpstr>
      <vt:lpstr>City of Corinth</vt:lpstr>
      <vt:lpstr>St Paul and Corinth:</vt:lpstr>
      <vt:lpstr>1- The fragrance of Christ:</vt:lpstr>
      <vt:lpstr>“For we are to God the fragrance of Christ among those who are being saved and among those who are perishing” 2:15</vt:lpstr>
      <vt:lpstr>2- Ministers of the new covenant: </vt:lpstr>
      <vt:lpstr>“ who also made us sufficient as ministers of the new covenant, not of the letter but of the Spirit; for the letter kills, but the Spirit gives life.” 3:6</vt:lpstr>
      <vt:lpstr>3- Earthen vessels</vt:lpstr>
      <vt:lpstr>“But we have this treasure in earthen vessels, that the excellence of the power may be of God and not of us.” 4:7</vt:lpstr>
      <vt:lpstr>4- Ministry of reconciliation</vt:lpstr>
      <vt:lpstr>“Now all things are of God, who has reconciled us to Himself through Jesus Christ, and has given us the ministry of reconciliation” 5:18</vt:lpstr>
      <vt:lpstr>5-  Ambassadors for Christ</vt:lpstr>
      <vt:lpstr>“Now then, we are ambassadors for Christ, as though God were pleading through us: we implore you on Christ’s behalf, be reconciled to God.” 5:20</vt:lpstr>
      <vt:lpstr>6- Workers together with Him (GOD)</vt:lpstr>
      <vt:lpstr>“We then, as workers together with Him also plead with you not to receive the grace of God in vain” 6:1</vt:lpstr>
      <vt:lpstr>“They are messengers of the churches, the glory of Christ.” 8:23</vt:lpstr>
      <vt:lpstr>You are:</vt:lpstr>
      <vt:lpstr> Questions??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Mamdouh William</dc:creator>
  <cp:lastModifiedBy>Mamdouh William</cp:lastModifiedBy>
  <cp:revision>3</cp:revision>
  <dcterms:created xsi:type="dcterms:W3CDTF">2024-10-19T02:51:01Z</dcterms:created>
  <dcterms:modified xsi:type="dcterms:W3CDTF">2024-10-19T18:43:39Z</dcterms:modified>
</cp:coreProperties>
</file>