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F5B2A-92FF-47B6-A799-DA57B135DC54}"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9C523-2449-4F5D-AF68-51493927B0B1}" type="slidenum">
              <a:rPr lang="en-US" smtClean="0"/>
              <a:t>‹#›</a:t>
            </a:fld>
            <a:endParaRPr lang="en-US"/>
          </a:p>
        </p:txBody>
      </p:sp>
    </p:spTree>
    <p:extLst>
      <p:ext uri="{BB962C8B-B14F-4D97-AF65-F5344CB8AC3E}">
        <p14:creationId xmlns:p14="http://schemas.microsoft.com/office/powerpoint/2010/main" val="41997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9C523-2449-4F5D-AF68-51493927B0B1}" type="slidenum">
              <a:rPr lang="en-US" smtClean="0"/>
              <a:t>22</a:t>
            </a:fld>
            <a:endParaRPr lang="en-US"/>
          </a:p>
        </p:txBody>
      </p:sp>
    </p:spTree>
    <p:extLst>
      <p:ext uri="{BB962C8B-B14F-4D97-AF65-F5344CB8AC3E}">
        <p14:creationId xmlns:p14="http://schemas.microsoft.com/office/powerpoint/2010/main" val="207098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C18167-CFDC-4408-A208-D03FF4E2579A}"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335-058F-4A6F-9C40-0D1122F742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0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18167-CFDC-4408-A208-D03FF4E2579A}"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403251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18167-CFDC-4408-A208-D03FF4E2579A}"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21237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18167-CFDC-4408-A208-D03FF4E2579A}"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116912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C18167-CFDC-4408-A208-D03FF4E2579A}"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2A335-058F-4A6F-9C40-0D1122F742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08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C18167-CFDC-4408-A208-D03FF4E2579A}"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275492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C18167-CFDC-4408-A208-D03FF4E2579A}"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262872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18167-CFDC-4408-A208-D03FF4E2579A}"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296722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C18167-CFDC-4408-A208-D03FF4E2579A}" type="datetimeFigureOut">
              <a:rPr lang="en-US" smtClean="0"/>
              <a:t>11/30/2024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28929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C18167-CFDC-4408-A208-D03FF4E2579A}" type="datetimeFigureOut">
              <a:rPr lang="en-US" smtClean="0"/>
              <a:t>11/30/2024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82A335-058F-4A6F-9C40-0D1122F74278}" type="slidenum">
              <a:rPr lang="en-US" smtClean="0"/>
              <a:t>‹#›</a:t>
            </a:fld>
            <a:endParaRPr lang="en-US"/>
          </a:p>
        </p:txBody>
      </p:sp>
    </p:spTree>
    <p:extLst>
      <p:ext uri="{BB962C8B-B14F-4D97-AF65-F5344CB8AC3E}">
        <p14:creationId xmlns:p14="http://schemas.microsoft.com/office/powerpoint/2010/main" val="92675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C18167-CFDC-4408-A208-D03FF4E2579A}"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2A335-058F-4A6F-9C40-0D1122F74278}" type="slidenum">
              <a:rPr lang="en-US" smtClean="0"/>
              <a:t>‹#›</a:t>
            </a:fld>
            <a:endParaRPr lang="en-US"/>
          </a:p>
        </p:txBody>
      </p:sp>
    </p:spTree>
    <p:extLst>
      <p:ext uri="{BB962C8B-B14F-4D97-AF65-F5344CB8AC3E}">
        <p14:creationId xmlns:p14="http://schemas.microsoft.com/office/powerpoint/2010/main" val="164496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C18167-CFDC-4408-A208-D03FF4E2579A}" type="datetimeFigureOut">
              <a:rPr lang="en-US" smtClean="0"/>
              <a:t>11/30/2024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82A335-058F-4A6F-9C40-0D1122F7427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495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6327EF-927B-C0E0-1CEB-CDFD69B1BA0F}"/>
              </a:ext>
            </a:extLst>
          </p:cNvPr>
          <p:cNvPicPr>
            <a:picLocks noChangeAspect="1"/>
          </p:cNvPicPr>
          <p:nvPr/>
        </p:nvPicPr>
        <p:blipFill>
          <a:blip r:embed="rId2"/>
          <a:stretch>
            <a:fillRect/>
          </a:stretch>
        </p:blipFill>
        <p:spPr>
          <a:xfrm>
            <a:off x="1209675" y="711327"/>
            <a:ext cx="9381111" cy="5022723"/>
          </a:xfrm>
          <a:prstGeom prst="rect">
            <a:avLst/>
          </a:prstGeom>
        </p:spPr>
      </p:pic>
    </p:spTree>
    <p:extLst>
      <p:ext uri="{BB962C8B-B14F-4D97-AF65-F5344CB8AC3E}">
        <p14:creationId xmlns:p14="http://schemas.microsoft.com/office/powerpoint/2010/main" val="153772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28C5-A619-D1A2-90CD-AABF517E83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A08DF1-C419-E896-3726-4BB486FD6502}"/>
              </a:ext>
            </a:extLst>
          </p:cNvPr>
          <p:cNvSpPr txBox="1"/>
          <p:nvPr/>
        </p:nvSpPr>
        <p:spPr>
          <a:xfrm>
            <a:off x="235391" y="199176"/>
            <a:ext cx="11506954" cy="5693866"/>
          </a:xfrm>
          <a:prstGeom prst="rect">
            <a:avLst/>
          </a:prstGeom>
          <a:noFill/>
        </p:spPr>
        <p:txBody>
          <a:bodyPr wrap="square">
            <a:spAutoFit/>
          </a:bodyPr>
          <a:lstStyle/>
          <a:p>
            <a:r>
              <a:rPr lang="en-US" sz="2800" b="1" u="sng" dirty="0"/>
              <a:t>The Only- begotten Son of God:</a:t>
            </a:r>
          </a:p>
          <a:p>
            <a:pPr marL="457200" indent="-457200">
              <a:buFont typeface="Arial" panose="020B0604020202020204" pitchFamily="34" charset="0"/>
              <a:buChar char="•"/>
            </a:pPr>
            <a:r>
              <a:rPr lang="en-US" sz="2800" dirty="0"/>
              <a:t>He is alone the Son of God of His same </a:t>
            </a:r>
            <a:r>
              <a:rPr lang="en-US" sz="2800" dirty="0">
                <a:highlight>
                  <a:srgbClr val="FFFF00"/>
                </a:highlight>
              </a:rPr>
              <a:t>nature, essence and divinity</a:t>
            </a:r>
            <a:r>
              <a:rPr lang="en-US" sz="2800" dirty="0"/>
              <a:t>. </a:t>
            </a:r>
          </a:p>
          <a:p>
            <a:pPr marL="457200" indent="-457200">
              <a:buFont typeface="Arial" panose="020B0604020202020204" pitchFamily="34" charset="0"/>
              <a:buChar char="•"/>
            </a:pPr>
            <a:r>
              <a:rPr lang="en-US" sz="2800" dirty="0"/>
              <a:t>No one has seen God at any time. The only begotten Son, who is in the bosom of the Father, He has declared Him.(John. 1:18). Also 3:16 and 3:18</a:t>
            </a:r>
          </a:p>
          <a:p>
            <a:r>
              <a:rPr lang="en-US" sz="2800" b="1" u="sng" dirty="0"/>
              <a:t>Begotten of the Father before all ages:</a:t>
            </a:r>
          </a:p>
          <a:p>
            <a:pPr marL="457200" indent="-457200">
              <a:buFont typeface="Arial" panose="020B0604020202020204" pitchFamily="34" charset="0"/>
              <a:buChar char="•"/>
            </a:pPr>
            <a:r>
              <a:rPr lang="en-US" sz="2800" dirty="0"/>
              <a:t>This is regarding His Divinity</a:t>
            </a:r>
          </a:p>
          <a:p>
            <a:pPr marL="457200" indent="-457200">
              <a:buFont typeface="Arial" panose="020B0604020202020204" pitchFamily="34" charset="0"/>
              <a:buChar char="•"/>
            </a:pPr>
            <a:r>
              <a:rPr lang="en-US" sz="2800" dirty="0"/>
              <a:t>All things were made through Him, and without Him nothing was made that was made" (Jn. 1:3).</a:t>
            </a:r>
          </a:p>
          <a:p>
            <a:r>
              <a:rPr lang="en-US" sz="2800" b="1" u="sng" dirty="0"/>
              <a:t>Light of light:</a:t>
            </a:r>
          </a:p>
          <a:p>
            <a:pPr marL="457200" indent="-457200">
              <a:buFont typeface="Arial" panose="020B0604020202020204" pitchFamily="34" charset="0"/>
              <a:buChar char="•"/>
            </a:pPr>
            <a:r>
              <a:rPr lang="en-US" sz="2800" dirty="0"/>
              <a:t> He is Light in the theological sense not the material sense. </a:t>
            </a:r>
          </a:p>
          <a:p>
            <a:pPr marL="457200" indent="-457200">
              <a:buFont typeface="Arial" panose="020B0604020202020204" pitchFamily="34" charset="0"/>
              <a:buChar char="•"/>
            </a:pPr>
            <a:r>
              <a:rPr lang="en-US" sz="2800" dirty="0"/>
              <a:t>“I am the light of the world” (Jn 8:12)</a:t>
            </a:r>
          </a:p>
          <a:p>
            <a:pPr marL="457200" indent="-457200">
              <a:buFont typeface="Arial" panose="020B0604020202020204" pitchFamily="34" charset="0"/>
              <a:buChar char="•"/>
            </a:pPr>
            <a:r>
              <a:rPr lang="en-US" sz="2800" dirty="0"/>
              <a:t>His nature, is unapproachable Light, but when He became flesh and dwelt among us, we became able to approach Him.</a:t>
            </a:r>
          </a:p>
        </p:txBody>
      </p:sp>
    </p:spTree>
    <p:extLst>
      <p:ext uri="{BB962C8B-B14F-4D97-AF65-F5344CB8AC3E}">
        <p14:creationId xmlns:p14="http://schemas.microsoft.com/office/powerpoint/2010/main" val="345435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7DD24-E629-C675-DEE3-C870B5CB1D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5BD2B7-5733-6B27-0BFD-DC744A5714A5}"/>
              </a:ext>
            </a:extLst>
          </p:cNvPr>
          <p:cNvSpPr txBox="1"/>
          <p:nvPr/>
        </p:nvSpPr>
        <p:spPr>
          <a:xfrm>
            <a:off x="235391" y="199176"/>
            <a:ext cx="11506954" cy="6124754"/>
          </a:xfrm>
          <a:prstGeom prst="rect">
            <a:avLst/>
          </a:prstGeom>
          <a:noFill/>
        </p:spPr>
        <p:txBody>
          <a:bodyPr wrap="square">
            <a:spAutoFit/>
          </a:bodyPr>
          <a:lstStyle/>
          <a:p>
            <a:r>
              <a:rPr lang="en-US" sz="2800" b="1" u="sng" dirty="0"/>
              <a:t>True God of True God:</a:t>
            </a:r>
          </a:p>
          <a:p>
            <a:pPr marL="457200" indent="-457200">
              <a:buFont typeface="Arial" panose="020B0604020202020204" pitchFamily="34" charset="0"/>
              <a:buChar char="•"/>
            </a:pPr>
            <a:r>
              <a:rPr lang="en-US" sz="2800" dirty="0"/>
              <a:t>"True God" means that He truly has the nature of God not like the so called gods or lords</a:t>
            </a:r>
          </a:p>
          <a:p>
            <a:pPr marL="457200" indent="-457200">
              <a:buFont typeface="Arial" panose="020B0604020202020204" pitchFamily="34" charset="0"/>
              <a:buChar char="•"/>
            </a:pPr>
            <a:r>
              <a:rPr lang="en-US" sz="2800" dirty="0"/>
              <a:t>Moses was called God to Pharaoh</a:t>
            </a:r>
          </a:p>
          <a:p>
            <a:pPr marL="457200" indent="-457200">
              <a:buFont typeface="Arial" panose="020B0604020202020204" pitchFamily="34" charset="0"/>
              <a:buChar char="•"/>
            </a:pPr>
            <a:r>
              <a:rPr lang="en-US" sz="2800" dirty="0"/>
              <a:t>The word "gods" was also used to refer to the gods of nations and to many humans called children of God. </a:t>
            </a:r>
          </a:p>
          <a:p>
            <a:pPr marL="457200" indent="-457200">
              <a:buFont typeface="Arial" panose="020B0604020202020204" pitchFamily="34" charset="0"/>
              <a:buChar char="•"/>
            </a:pPr>
            <a:r>
              <a:rPr lang="en-US" sz="2800" dirty="0"/>
              <a:t>The Lord Christ, He is true God, having all the attributes of divinity.</a:t>
            </a:r>
          </a:p>
          <a:p>
            <a:pPr marL="457200" indent="-457200">
              <a:buFont typeface="Arial" panose="020B0604020202020204" pitchFamily="34" charset="0"/>
              <a:buChar char="•"/>
            </a:pPr>
            <a:r>
              <a:rPr lang="en-US" sz="2800" dirty="0"/>
              <a:t>He is Everlasting, Creator, Almighty etc.</a:t>
            </a:r>
          </a:p>
          <a:p>
            <a:r>
              <a:rPr lang="en-US" sz="2800" b="1" u="sng" dirty="0"/>
              <a:t>Begotten not created:</a:t>
            </a:r>
          </a:p>
          <a:p>
            <a:pPr marL="457200" indent="-457200">
              <a:buFont typeface="Arial" panose="020B0604020202020204" pitchFamily="34" charset="0"/>
              <a:buChar char="•"/>
            </a:pPr>
            <a:r>
              <a:rPr lang="en-US" sz="2800" dirty="0"/>
              <a:t>He is born of the Father, but not made. as He is born since eternity "having neither beginning of days nor end of life"(Heb.7: 3).</a:t>
            </a:r>
          </a:p>
          <a:p>
            <a:pPr marL="457200" indent="-457200">
              <a:buFont typeface="Arial" panose="020B0604020202020204" pitchFamily="34" charset="0"/>
              <a:buChar char="•"/>
            </a:pPr>
            <a:r>
              <a:rPr lang="en-US" sz="2800" dirty="0"/>
              <a:t>As the thoughts are begotten of the mind and as the rays from the sun.</a:t>
            </a:r>
          </a:p>
          <a:p>
            <a:r>
              <a:rPr lang="en-US" sz="2800" b="1" u="sng" dirty="0"/>
              <a:t>of one essence with the Father:</a:t>
            </a:r>
          </a:p>
          <a:p>
            <a:pPr marL="457200" indent="-457200">
              <a:buFont typeface="Arial" panose="020B0604020202020204" pitchFamily="34" charset="0"/>
              <a:buChar char="•"/>
            </a:pPr>
            <a:r>
              <a:rPr lang="en-US" sz="2800" dirty="0"/>
              <a:t> See above</a:t>
            </a:r>
          </a:p>
        </p:txBody>
      </p:sp>
    </p:spTree>
    <p:extLst>
      <p:ext uri="{BB962C8B-B14F-4D97-AF65-F5344CB8AC3E}">
        <p14:creationId xmlns:p14="http://schemas.microsoft.com/office/powerpoint/2010/main" val="51503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89CE9-B2FD-A222-1D87-3B802C8EB4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B950A8-E017-806B-1937-F136CE5B2D2A}"/>
              </a:ext>
            </a:extLst>
          </p:cNvPr>
          <p:cNvSpPr txBox="1"/>
          <p:nvPr/>
        </p:nvSpPr>
        <p:spPr>
          <a:xfrm>
            <a:off x="235391" y="199176"/>
            <a:ext cx="11506954" cy="6124754"/>
          </a:xfrm>
          <a:prstGeom prst="rect">
            <a:avLst/>
          </a:prstGeom>
          <a:noFill/>
        </p:spPr>
        <p:txBody>
          <a:bodyPr wrap="square">
            <a:spAutoFit/>
          </a:bodyPr>
          <a:lstStyle/>
          <a:p>
            <a:r>
              <a:rPr lang="en-US" sz="2800" b="1" u="sng" dirty="0"/>
              <a:t>by whom all things were made:</a:t>
            </a:r>
          </a:p>
          <a:p>
            <a:r>
              <a:rPr lang="en-US" sz="2800" dirty="0"/>
              <a:t>See above</a:t>
            </a:r>
          </a:p>
          <a:p>
            <a:r>
              <a:rPr lang="en-US" sz="2800" b="1" u="sng" dirty="0"/>
              <a:t>Who for us men and for our salvation:</a:t>
            </a:r>
          </a:p>
          <a:p>
            <a:pPr marL="457200" indent="-457200">
              <a:buFont typeface="Arial" panose="020B0604020202020204" pitchFamily="34" charset="0"/>
              <a:buChar char="•"/>
            </a:pPr>
            <a:r>
              <a:rPr lang="en-US" sz="2800" dirty="0"/>
              <a:t>Incarnate because he loved us and came for our salvation and redemption.</a:t>
            </a:r>
          </a:p>
          <a:p>
            <a:pPr marL="457200" indent="-457200">
              <a:buFont typeface="Arial" panose="020B0604020202020204" pitchFamily="34" charset="0"/>
              <a:buChar char="•"/>
            </a:pPr>
            <a:r>
              <a:rPr lang="en-US" sz="2800" dirty="0"/>
              <a:t>He restored the ideal image of man in which He was created.</a:t>
            </a:r>
          </a:p>
          <a:p>
            <a:r>
              <a:rPr lang="en-US" sz="2800" b="1" u="sng" dirty="0"/>
              <a:t>came down from heaven:</a:t>
            </a:r>
          </a:p>
          <a:p>
            <a:pPr marL="457200" indent="-457200">
              <a:buFont typeface="Arial" panose="020B0604020202020204" pitchFamily="34" charset="0"/>
              <a:buChar char="•"/>
            </a:pPr>
            <a:r>
              <a:rPr lang="en-US" sz="2800" dirty="0"/>
              <a:t> It means that Heaven is His home.</a:t>
            </a:r>
          </a:p>
          <a:p>
            <a:pPr marL="457200" indent="-457200">
              <a:buFont typeface="Arial" panose="020B0604020202020204" pitchFamily="34" charset="0"/>
              <a:buChar char="•"/>
            </a:pPr>
            <a:r>
              <a:rPr lang="en-US" sz="2800" dirty="0"/>
              <a:t> “I came forth from the Father and have come into the world. Again, I leave the world and go to the Father.” (Jn 16:28)</a:t>
            </a:r>
          </a:p>
          <a:p>
            <a:pPr marL="457200" indent="-457200">
              <a:buFont typeface="Arial" panose="020B0604020202020204" pitchFamily="34" charset="0"/>
              <a:buChar char="•"/>
            </a:pPr>
            <a:r>
              <a:rPr lang="en-US" sz="2800" dirty="0"/>
              <a:t>Dwelling first in heaven is a proof of His divinity</a:t>
            </a:r>
          </a:p>
          <a:p>
            <a:pPr marL="457200" indent="-457200">
              <a:buFont typeface="Arial" panose="020B0604020202020204" pitchFamily="34" charset="0"/>
              <a:buChar char="•"/>
            </a:pPr>
            <a:r>
              <a:rPr lang="en-US" sz="2800" dirty="0"/>
              <a:t>He descended from heaven to earth but continued in heaven because He is present everywhere and no place is empty of Him.</a:t>
            </a:r>
          </a:p>
          <a:p>
            <a:pPr marL="457200" indent="-457200">
              <a:buFont typeface="Arial" panose="020B0604020202020204" pitchFamily="34" charset="0"/>
              <a:buChar char="•"/>
            </a:pPr>
            <a:r>
              <a:rPr lang="en-US" sz="2800" dirty="0"/>
              <a:t>“No one has ascended to heaven but He who came down from heaven, that is, the Son of Man who is in heaven” (John 3:13)</a:t>
            </a:r>
          </a:p>
        </p:txBody>
      </p:sp>
    </p:spTree>
    <p:extLst>
      <p:ext uri="{BB962C8B-B14F-4D97-AF65-F5344CB8AC3E}">
        <p14:creationId xmlns:p14="http://schemas.microsoft.com/office/powerpoint/2010/main" val="100772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16A08-6640-4F32-4672-72197632C5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937F75-8695-59B0-06BD-7FA87B68E668}"/>
              </a:ext>
            </a:extLst>
          </p:cNvPr>
          <p:cNvSpPr txBox="1"/>
          <p:nvPr/>
        </p:nvSpPr>
        <p:spPr>
          <a:xfrm>
            <a:off x="235391" y="199176"/>
            <a:ext cx="11506954" cy="6124754"/>
          </a:xfrm>
          <a:prstGeom prst="rect">
            <a:avLst/>
          </a:prstGeom>
          <a:noFill/>
        </p:spPr>
        <p:txBody>
          <a:bodyPr wrap="square">
            <a:spAutoFit/>
          </a:bodyPr>
          <a:lstStyle/>
          <a:p>
            <a:r>
              <a:rPr lang="en-US" sz="2800" b="1" u="sng" dirty="0"/>
              <a:t>and was incarnate:</a:t>
            </a:r>
          </a:p>
          <a:p>
            <a:pPr marL="457200" indent="-457200">
              <a:buFont typeface="Arial" panose="020B0604020202020204" pitchFamily="34" charset="0"/>
              <a:buChar char="•"/>
            </a:pPr>
            <a:r>
              <a:rPr lang="en-US" sz="2800" dirty="0"/>
              <a:t>The word "incarnated" means He took flesh.</a:t>
            </a:r>
          </a:p>
          <a:p>
            <a:pPr marL="457200" indent="-457200">
              <a:buFont typeface="Arial" panose="020B0604020202020204" pitchFamily="34" charset="0"/>
              <a:buChar char="•"/>
            </a:pPr>
            <a:r>
              <a:rPr lang="en-US" sz="2800" dirty="0"/>
              <a:t>It means that the divine nature united with the flesh.</a:t>
            </a:r>
          </a:p>
          <a:p>
            <a:r>
              <a:rPr lang="en-US" sz="2800" b="1" u="sng" dirty="0"/>
              <a:t>of the Holy spirit and the Virgin Mary and became Man:</a:t>
            </a:r>
          </a:p>
          <a:p>
            <a:pPr marL="457200" indent="-457200">
              <a:buFont typeface="Arial" panose="020B0604020202020204" pitchFamily="34" charset="0"/>
              <a:buChar char="•"/>
            </a:pPr>
            <a:r>
              <a:rPr lang="en-US" sz="2800" dirty="0"/>
              <a:t>How incarnation was completed.</a:t>
            </a:r>
          </a:p>
          <a:p>
            <a:pPr marL="457200" indent="-457200">
              <a:buFont typeface="Arial" panose="020B0604020202020204" pitchFamily="34" charset="0"/>
              <a:buChar char="•"/>
            </a:pPr>
            <a:r>
              <a:rPr lang="en-US" sz="2800" dirty="0"/>
              <a:t>He became a complete man with a human nature.</a:t>
            </a:r>
          </a:p>
          <a:p>
            <a:r>
              <a:rPr lang="en-US" sz="2800" b="1" u="sng" dirty="0"/>
              <a:t> He was crucified for us under Pontius Pilate:</a:t>
            </a:r>
          </a:p>
          <a:p>
            <a:pPr marL="457200" indent="-457200">
              <a:buFont typeface="Arial" panose="020B0604020202020204" pitchFamily="34" charset="0"/>
              <a:buChar char="•"/>
            </a:pPr>
            <a:r>
              <a:rPr lang="en-US" sz="2800" dirty="0"/>
              <a:t> Means on our behalf or instead of us. </a:t>
            </a:r>
          </a:p>
          <a:p>
            <a:pPr marL="457200" indent="-457200">
              <a:buFont typeface="Arial" panose="020B0604020202020204" pitchFamily="34" charset="0"/>
              <a:buChar char="•"/>
            </a:pPr>
            <a:r>
              <a:rPr lang="en-US" sz="2800" dirty="0"/>
              <a:t> Christ is the Holy who can die for the others.</a:t>
            </a:r>
          </a:p>
          <a:p>
            <a:pPr marL="457200" indent="-457200">
              <a:buFont typeface="Arial" panose="020B0604020202020204" pitchFamily="34" charset="0"/>
              <a:buChar char="•"/>
            </a:pPr>
            <a:r>
              <a:rPr lang="en-US" sz="2800" dirty="0"/>
              <a:t>He was not a sinner but bearer of sins. </a:t>
            </a:r>
          </a:p>
          <a:p>
            <a:pPr marL="457200" indent="-457200">
              <a:buFont typeface="Arial" panose="020B0604020202020204" pitchFamily="34" charset="0"/>
              <a:buChar char="•"/>
            </a:pPr>
            <a:r>
              <a:rPr lang="en-US" sz="2800" dirty="0"/>
              <a:t>He replaced us in the crucifixion, the death, the shame, and the curse. </a:t>
            </a:r>
          </a:p>
          <a:p>
            <a:pPr marL="457200" indent="-457200">
              <a:buFont typeface="Arial" panose="020B0604020202020204" pitchFamily="34" charset="0"/>
              <a:buChar char="•"/>
            </a:pPr>
            <a:r>
              <a:rPr lang="en-US" sz="2800" dirty="0"/>
              <a:t>Pontius Pilate??? Historical confirmation</a:t>
            </a:r>
          </a:p>
          <a:p>
            <a:r>
              <a:rPr lang="en-US" sz="2800" b="1" u="sng" dirty="0"/>
              <a:t>Suffered and was buried:</a:t>
            </a:r>
          </a:p>
          <a:p>
            <a:pPr marL="457200" indent="-457200">
              <a:buFont typeface="Arial" panose="020B0604020202020204" pitchFamily="34" charset="0"/>
              <a:buChar char="•"/>
            </a:pPr>
            <a:r>
              <a:rPr lang="en-US" sz="2800" dirty="0"/>
              <a:t>True suffering and death</a:t>
            </a:r>
          </a:p>
        </p:txBody>
      </p:sp>
    </p:spTree>
    <p:extLst>
      <p:ext uri="{BB962C8B-B14F-4D97-AF65-F5344CB8AC3E}">
        <p14:creationId xmlns:p14="http://schemas.microsoft.com/office/powerpoint/2010/main" val="74037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68658-BDC5-FEB4-5C81-61A96EED85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C713BE-EB53-C44A-6A06-C63B1D306ED9}"/>
              </a:ext>
            </a:extLst>
          </p:cNvPr>
          <p:cNvSpPr txBox="1"/>
          <p:nvPr/>
        </p:nvSpPr>
        <p:spPr>
          <a:xfrm>
            <a:off x="235391" y="199176"/>
            <a:ext cx="11506954" cy="5262979"/>
          </a:xfrm>
          <a:prstGeom prst="rect">
            <a:avLst/>
          </a:prstGeom>
          <a:noFill/>
        </p:spPr>
        <p:txBody>
          <a:bodyPr wrap="square">
            <a:spAutoFit/>
          </a:bodyPr>
          <a:lstStyle/>
          <a:p>
            <a:r>
              <a:rPr lang="en-US" sz="2800" b="1" u="sng" dirty="0"/>
              <a:t>And on the third day He rose from the dead, according to the scriptures:</a:t>
            </a:r>
          </a:p>
          <a:p>
            <a:pPr marL="457200" indent="-457200">
              <a:buFont typeface="Arial" panose="020B0604020202020204" pitchFamily="34" charset="0"/>
              <a:buChar char="•"/>
            </a:pPr>
            <a:r>
              <a:rPr lang="en-US" sz="2800" dirty="0"/>
              <a:t>The Lord Christ arose by Himself not raised by anyone.</a:t>
            </a:r>
          </a:p>
          <a:p>
            <a:pPr marL="457200" indent="-457200">
              <a:buFont typeface="Arial" panose="020B0604020202020204" pitchFamily="34" charset="0"/>
              <a:buChar char="•"/>
            </a:pPr>
            <a:r>
              <a:rPr lang="en-US" sz="2800" dirty="0"/>
              <a:t>He alone arose in a glorious body.</a:t>
            </a:r>
          </a:p>
          <a:p>
            <a:pPr marL="457200" indent="-457200">
              <a:buFont typeface="Arial" panose="020B0604020202020204" pitchFamily="34" charset="0"/>
              <a:buChar char="•"/>
            </a:pPr>
            <a:r>
              <a:rPr lang="en-US" sz="2800" dirty="0"/>
              <a:t>Christ is the only One who arose and did not die again.</a:t>
            </a:r>
          </a:p>
          <a:p>
            <a:pPr marL="457200" indent="-457200">
              <a:buFont typeface="Arial" panose="020B0604020202020204" pitchFamily="34" charset="0"/>
              <a:buChar char="•"/>
            </a:pPr>
            <a:r>
              <a:rPr lang="en-US" sz="2800" dirty="0"/>
              <a:t>The resurrection of Christ is a proof of His power and His victory.</a:t>
            </a:r>
          </a:p>
          <a:p>
            <a:r>
              <a:rPr lang="en-US" sz="2800" b="1" u="sng" dirty="0"/>
              <a:t>ascended to the heavens, He sits at the right hand of his Father:</a:t>
            </a:r>
          </a:p>
          <a:p>
            <a:pPr marL="457200" indent="-457200">
              <a:buFont typeface="Arial" panose="020B0604020202020204" pitchFamily="34" charset="0"/>
              <a:buChar char="•"/>
            </a:pPr>
            <a:r>
              <a:rPr lang="en-US" sz="2800" dirty="0"/>
              <a:t>of course He ascended in the body (flesh).</a:t>
            </a:r>
          </a:p>
          <a:p>
            <a:pPr marL="457200" indent="-457200">
              <a:buFont typeface="Arial" panose="020B0604020202020204" pitchFamily="34" charset="0"/>
              <a:buChar char="•"/>
            </a:pPr>
            <a:r>
              <a:rPr lang="en-US" sz="2800" dirty="0"/>
              <a:t>The words "ascended to heavens" means ascended to the </a:t>
            </a:r>
            <a:r>
              <a:rPr lang="en-US" sz="2800" dirty="0">
                <a:highlight>
                  <a:srgbClr val="FFFF00"/>
                </a:highlight>
              </a:rPr>
              <a:t>heaven of heavens.</a:t>
            </a:r>
          </a:p>
          <a:p>
            <a:pPr marL="457200" indent="-457200">
              <a:buFont typeface="Arial" panose="020B0604020202020204" pitchFamily="34" charset="0"/>
              <a:buChar char="•"/>
            </a:pPr>
            <a:r>
              <a:rPr lang="en-US" sz="2800" dirty="0"/>
              <a:t>ln the Biblical Terminology the right hand refers to power, righteousness, or honor or glory.</a:t>
            </a:r>
          </a:p>
          <a:p>
            <a:endParaRPr lang="en-US" sz="2800" b="1" u="sng" dirty="0"/>
          </a:p>
        </p:txBody>
      </p:sp>
    </p:spTree>
    <p:extLst>
      <p:ext uri="{BB962C8B-B14F-4D97-AF65-F5344CB8AC3E}">
        <p14:creationId xmlns:p14="http://schemas.microsoft.com/office/powerpoint/2010/main" val="60467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CB24-693A-1AB2-206E-A08673CFDC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4DB4AA-4F5F-05C3-4449-3EB12BC6C424}"/>
              </a:ext>
            </a:extLst>
          </p:cNvPr>
          <p:cNvSpPr txBox="1"/>
          <p:nvPr/>
        </p:nvSpPr>
        <p:spPr>
          <a:xfrm>
            <a:off x="208230" y="153908"/>
            <a:ext cx="11506954" cy="4401205"/>
          </a:xfrm>
          <a:prstGeom prst="rect">
            <a:avLst/>
          </a:prstGeom>
          <a:noFill/>
        </p:spPr>
        <p:txBody>
          <a:bodyPr wrap="square">
            <a:spAutoFit/>
          </a:bodyPr>
          <a:lstStyle/>
          <a:p>
            <a:r>
              <a:rPr lang="en-US" sz="2800" b="1" u="sng" dirty="0"/>
              <a:t>and He is coming again in His glory to judge the living and the dead:</a:t>
            </a:r>
          </a:p>
          <a:p>
            <a:pPr marL="457200" indent="-457200">
              <a:buFont typeface="Arial" panose="020B0604020202020204" pitchFamily="34" charset="0"/>
              <a:buChar char="•"/>
            </a:pPr>
            <a:r>
              <a:rPr lang="en-US" sz="2800" dirty="0"/>
              <a:t>The glory of His divine nature</a:t>
            </a:r>
          </a:p>
          <a:p>
            <a:pPr marL="457200" indent="-457200">
              <a:buFont typeface="Arial" panose="020B0604020202020204" pitchFamily="34" charset="0"/>
              <a:buChar char="•"/>
            </a:pPr>
            <a:r>
              <a:rPr lang="en-US" sz="2800" dirty="0"/>
              <a:t>As He said, “He comes in His own glory, and in His Father’s, and of the holy angels.” (Luke 9:26) and (Mathew 16:27)</a:t>
            </a:r>
          </a:p>
          <a:p>
            <a:pPr marL="457200" indent="-457200">
              <a:buFont typeface="Arial" panose="020B0604020202020204" pitchFamily="34" charset="0"/>
              <a:buChar char="•"/>
            </a:pPr>
            <a:r>
              <a:rPr lang="en-US" sz="2800" dirty="0"/>
              <a:t>His Second coming will be for judgment. </a:t>
            </a:r>
          </a:p>
          <a:p>
            <a:pPr marL="457200" indent="-457200">
              <a:buFont typeface="Arial" panose="020B0604020202020204" pitchFamily="34" charset="0"/>
              <a:buChar char="•"/>
            </a:pPr>
            <a:r>
              <a:rPr lang="en-US" sz="2800" dirty="0"/>
              <a:t>His second coming will be in the end of ages</a:t>
            </a:r>
          </a:p>
          <a:p>
            <a:pPr marL="457200" indent="-457200">
              <a:buFont typeface="Arial" panose="020B0604020202020204" pitchFamily="34" charset="0"/>
              <a:buChar char="•"/>
            </a:pPr>
            <a:r>
              <a:rPr lang="en-US" sz="2800" dirty="0"/>
              <a:t>The general resurrection will take place</a:t>
            </a:r>
          </a:p>
          <a:p>
            <a:r>
              <a:rPr lang="en-US" sz="2800" b="1" u="sng" dirty="0"/>
              <a:t>Whose kingdom shall have no end:</a:t>
            </a:r>
          </a:p>
          <a:p>
            <a:pPr marL="457200" indent="-457200">
              <a:buFont typeface="Arial" panose="020B0604020202020204" pitchFamily="34" charset="0"/>
              <a:buChar char="•"/>
            </a:pPr>
            <a:r>
              <a:rPr lang="en-US" sz="2800" dirty="0"/>
              <a:t>His kingdom is a spiritual kingdom not an earthly one.</a:t>
            </a:r>
            <a:endParaRPr lang="en-US" sz="2800" dirty="0">
              <a:highlight>
                <a:srgbClr val="FFFF00"/>
              </a:highlight>
            </a:endParaRPr>
          </a:p>
          <a:p>
            <a:pPr marL="457200" indent="-457200">
              <a:buFont typeface="Arial" panose="020B0604020202020204" pitchFamily="34" charset="0"/>
              <a:buChar char="•"/>
            </a:pPr>
            <a:r>
              <a:rPr lang="en-US" sz="2800" dirty="0"/>
              <a:t>“and of His kingdom there will be no end” (Lk. 1:33). </a:t>
            </a:r>
            <a:endParaRPr lang="en-US" sz="2800" b="1" u="sng" dirty="0"/>
          </a:p>
        </p:txBody>
      </p:sp>
    </p:spTree>
    <p:extLst>
      <p:ext uri="{BB962C8B-B14F-4D97-AF65-F5344CB8AC3E}">
        <p14:creationId xmlns:p14="http://schemas.microsoft.com/office/powerpoint/2010/main" val="73281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AF816-5B82-D76D-7EE3-4C16606CBD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9E6D5F-09A8-D474-D0D3-ACA8742A3463}"/>
              </a:ext>
            </a:extLst>
          </p:cNvPr>
          <p:cNvSpPr txBox="1"/>
          <p:nvPr/>
        </p:nvSpPr>
        <p:spPr>
          <a:xfrm>
            <a:off x="208230" y="153908"/>
            <a:ext cx="11506954" cy="6555641"/>
          </a:xfrm>
          <a:prstGeom prst="rect">
            <a:avLst/>
          </a:prstGeom>
          <a:noFill/>
        </p:spPr>
        <p:txBody>
          <a:bodyPr wrap="square">
            <a:spAutoFit/>
          </a:bodyPr>
          <a:lstStyle/>
          <a:p>
            <a:r>
              <a:rPr lang="en-US" sz="2800" b="1" u="sng" dirty="0"/>
              <a:t>Yes, we believe in the Holy Spirit, the Lord, :</a:t>
            </a:r>
          </a:p>
          <a:p>
            <a:pPr marL="457200" indent="-457200">
              <a:buFont typeface="Arial" panose="020B0604020202020204" pitchFamily="34" charset="0"/>
              <a:buChar char="•"/>
            </a:pPr>
            <a:r>
              <a:rPr lang="en-US" sz="2800" dirty="0"/>
              <a:t>We believe that God is alive; by His Spirit, and the Holy Spirit is the Spirit of God the Father and the Spirit of the Son.</a:t>
            </a:r>
          </a:p>
          <a:p>
            <a:pPr marL="457200" indent="-457200">
              <a:buFont typeface="Arial" panose="020B0604020202020204" pitchFamily="34" charset="0"/>
              <a:buChar char="•"/>
            </a:pPr>
            <a:r>
              <a:rPr lang="en-US" sz="2800" dirty="0"/>
              <a:t>“for it is not you who speak, but the Spirit of your Father who speaks in you.” (Mathew 10:20)</a:t>
            </a:r>
          </a:p>
          <a:p>
            <a:pPr marL="457200" indent="-457200">
              <a:buFont typeface="Arial" panose="020B0604020202020204" pitchFamily="34" charset="0"/>
              <a:buChar char="•"/>
            </a:pPr>
            <a:r>
              <a:rPr lang="en-US" sz="2800" dirty="0"/>
              <a:t>“God has sent forth the Spirit of His Son into your hearts” (Galatians 4:6)</a:t>
            </a:r>
          </a:p>
          <a:p>
            <a:r>
              <a:rPr lang="en-US" sz="2800" b="1" u="sng" dirty="0"/>
              <a:t>the Life-Giver:</a:t>
            </a:r>
          </a:p>
          <a:p>
            <a:pPr marL="457200" indent="-457200">
              <a:buFont typeface="Arial" panose="020B0604020202020204" pitchFamily="34" charset="0"/>
              <a:buChar char="•"/>
            </a:pPr>
            <a:r>
              <a:rPr lang="en-US" sz="2800" dirty="0"/>
              <a:t>It is well known that the Spirit is the source of life, thus He is the Life-giving</a:t>
            </a:r>
          </a:p>
          <a:p>
            <a:pPr marL="457200" indent="-457200">
              <a:buFont typeface="Arial" panose="020B0604020202020204" pitchFamily="34" charset="0"/>
              <a:buChar char="•"/>
            </a:pPr>
            <a:r>
              <a:rPr lang="en-US" sz="2800" b="0" i="0" dirty="0">
                <a:solidFill>
                  <a:srgbClr val="000000"/>
                </a:solidFill>
                <a:effectLst/>
                <a:latin typeface="system-ui"/>
              </a:rPr>
              <a:t>“It is the Spirit who gives life” John 6:63</a:t>
            </a:r>
          </a:p>
          <a:p>
            <a:r>
              <a:rPr lang="en-US" sz="2800" b="1" i="0" u="sng" dirty="0">
                <a:solidFill>
                  <a:srgbClr val="000000"/>
                </a:solidFill>
                <a:effectLst/>
                <a:latin typeface="system-ui"/>
              </a:rPr>
              <a:t>Who proceeds from the Father:</a:t>
            </a:r>
          </a:p>
          <a:p>
            <a:pPr marL="457200" indent="-457200">
              <a:buFont typeface="Arial" panose="020B0604020202020204" pitchFamily="34" charset="0"/>
              <a:buChar char="•"/>
            </a:pPr>
            <a:r>
              <a:rPr lang="en-US" sz="2800" b="0" i="0" dirty="0">
                <a:solidFill>
                  <a:srgbClr val="000000"/>
                </a:solidFill>
                <a:effectLst/>
                <a:latin typeface="system-ui"/>
              </a:rPr>
              <a:t>This is said by the Lord Jesus Christ when speaking about the Holy Spirit “the Spirit of truth who proceeds from the Father"(Jn. 15: 26). </a:t>
            </a:r>
          </a:p>
          <a:p>
            <a:r>
              <a:rPr lang="en-US" sz="2800" b="1" i="0" u="sng" dirty="0">
                <a:solidFill>
                  <a:srgbClr val="000000"/>
                </a:solidFill>
                <a:effectLst/>
                <a:latin typeface="system-ui"/>
              </a:rPr>
              <a:t>Who with the Father and the Son is worshipped and glorified:</a:t>
            </a:r>
          </a:p>
          <a:p>
            <a:pPr marL="457200" indent="-457200">
              <a:buFont typeface="Arial" panose="020B0604020202020204" pitchFamily="34" charset="0"/>
              <a:buChar char="•"/>
            </a:pPr>
            <a:r>
              <a:rPr lang="en-US" sz="2800" dirty="0">
                <a:solidFill>
                  <a:srgbClr val="000000"/>
                </a:solidFill>
                <a:latin typeface="system-ui"/>
              </a:rPr>
              <a:t>Result of the above section</a:t>
            </a:r>
            <a:endParaRPr lang="en-US" sz="2800" i="0" dirty="0">
              <a:solidFill>
                <a:srgbClr val="000000"/>
              </a:solidFill>
              <a:effectLst/>
              <a:latin typeface="system-ui"/>
            </a:endParaRPr>
          </a:p>
          <a:p>
            <a:pPr marL="457200" indent="-457200">
              <a:buFont typeface="Arial" panose="020B0604020202020204" pitchFamily="34" charset="0"/>
              <a:buChar char="•"/>
            </a:pPr>
            <a:endParaRPr lang="en-US" sz="2800" b="1" u="sng" dirty="0"/>
          </a:p>
        </p:txBody>
      </p:sp>
    </p:spTree>
    <p:extLst>
      <p:ext uri="{BB962C8B-B14F-4D97-AF65-F5344CB8AC3E}">
        <p14:creationId xmlns:p14="http://schemas.microsoft.com/office/powerpoint/2010/main" val="355887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09767C-DA7B-EDC0-B014-808B20D7A8D3}"/>
              </a:ext>
            </a:extLst>
          </p:cNvPr>
          <p:cNvSpPr txBox="1"/>
          <p:nvPr/>
        </p:nvSpPr>
        <p:spPr>
          <a:xfrm>
            <a:off x="99588" y="135802"/>
            <a:ext cx="11932467" cy="3970318"/>
          </a:xfrm>
          <a:prstGeom prst="rect">
            <a:avLst/>
          </a:prstGeom>
          <a:noFill/>
        </p:spPr>
        <p:txBody>
          <a:bodyPr wrap="square">
            <a:spAutoFit/>
          </a:bodyPr>
          <a:lstStyle/>
          <a:p>
            <a:r>
              <a:rPr lang="en-US" sz="2800" b="1" u="sng" dirty="0"/>
              <a:t>who spoke by the prophets:</a:t>
            </a:r>
          </a:p>
          <a:p>
            <a:pPr marL="457200" indent="-457200">
              <a:buFont typeface="Arial" panose="020B0604020202020204" pitchFamily="34" charset="0"/>
              <a:buChar char="•"/>
            </a:pPr>
            <a:r>
              <a:rPr lang="en-US" sz="2800" dirty="0"/>
              <a:t>This is clear in the words of St. Peter the apostle: " for prophecy never came by the will of man, but holy men of god spoke as they were moved by the Holy Spirit“ (2 Pet. 1: 21).</a:t>
            </a:r>
          </a:p>
          <a:p>
            <a:pPr marL="457200" indent="-457200">
              <a:buFont typeface="Arial" panose="020B0604020202020204" pitchFamily="34" charset="0"/>
              <a:buChar char="•"/>
            </a:pPr>
            <a:r>
              <a:rPr lang="en-US" sz="2800" dirty="0"/>
              <a:t>The Lord Christ said to His disciples, "it is not you who speak, but the Holy Spirit" (Mark 13: 11).</a:t>
            </a:r>
          </a:p>
          <a:p>
            <a:pPr marL="457200" indent="-457200">
              <a:buFont typeface="Arial" panose="020B0604020202020204" pitchFamily="34" charset="0"/>
              <a:buChar char="•"/>
            </a:pPr>
            <a:r>
              <a:rPr lang="en-US" sz="2800" dirty="0"/>
              <a:t>St. Paul the apostle said, "These things we also speak, not in words which</a:t>
            </a:r>
          </a:p>
          <a:p>
            <a:r>
              <a:rPr lang="en-US" sz="2800" dirty="0"/>
              <a:t>      man's wisdom teaches but which the Holy Spirit teaches ... " (1Cor. 2: 13).</a:t>
            </a:r>
          </a:p>
          <a:p>
            <a:pPr marL="457200" indent="-457200">
              <a:buFont typeface="Arial" panose="020B0604020202020204" pitchFamily="34" charset="0"/>
              <a:buChar char="•"/>
            </a:pPr>
            <a:r>
              <a:rPr lang="en-US" sz="2800" dirty="0"/>
              <a:t>The words "Who spoke in the prophets" refer to the divine inspiration. </a:t>
            </a:r>
          </a:p>
        </p:txBody>
      </p:sp>
      <p:pic>
        <p:nvPicPr>
          <p:cNvPr id="4" name="Picture 3">
            <a:extLst>
              <a:ext uri="{FF2B5EF4-FFF2-40B4-BE49-F238E27FC236}">
                <a16:creationId xmlns:a16="http://schemas.microsoft.com/office/drawing/2014/main" id="{5F65AE9C-4C1F-58AC-AA0C-E85DB82257A9}"/>
              </a:ext>
            </a:extLst>
          </p:cNvPr>
          <p:cNvPicPr>
            <a:picLocks noChangeAspect="1"/>
          </p:cNvPicPr>
          <p:nvPr/>
        </p:nvPicPr>
        <p:blipFill>
          <a:blip r:embed="rId2"/>
          <a:stretch>
            <a:fillRect/>
          </a:stretch>
        </p:blipFill>
        <p:spPr>
          <a:xfrm>
            <a:off x="3690796" y="4106120"/>
            <a:ext cx="4149505" cy="2178490"/>
          </a:xfrm>
          <a:prstGeom prst="rect">
            <a:avLst/>
          </a:prstGeom>
        </p:spPr>
      </p:pic>
    </p:spTree>
    <p:extLst>
      <p:ext uri="{BB962C8B-B14F-4D97-AF65-F5344CB8AC3E}">
        <p14:creationId xmlns:p14="http://schemas.microsoft.com/office/powerpoint/2010/main" val="17384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4ABAD-F663-1BB8-AA8A-07627C1EC6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ADC442-B6B8-8F42-87B2-51A9107105DC}"/>
              </a:ext>
            </a:extLst>
          </p:cNvPr>
          <p:cNvSpPr txBox="1"/>
          <p:nvPr/>
        </p:nvSpPr>
        <p:spPr>
          <a:xfrm>
            <a:off x="129766" y="144855"/>
            <a:ext cx="11932467" cy="6555641"/>
          </a:xfrm>
          <a:prstGeom prst="rect">
            <a:avLst/>
          </a:prstGeom>
          <a:noFill/>
        </p:spPr>
        <p:txBody>
          <a:bodyPr wrap="square">
            <a:spAutoFit/>
          </a:bodyPr>
          <a:lstStyle/>
          <a:p>
            <a:r>
              <a:rPr lang="en-US" sz="2800" b="1" u="sng" dirty="0"/>
              <a:t>And in one holy, catholic and apostolic church:</a:t>
            </a:r>
          </a:p>
          <a:p>
            <a:pPr marL="457200" indent="-457200">
              <a:buFont typeface="Arial" panose="020B0604020202020204" pitchFamily="34" charset="0"/>
              <a:buChar char="•"/>
            </a:pPr>
            <a:r>
              <a:rPr lang="en-US" sz="2800" dirty="0"/>
              <a:t>The word "Church" signifies three things:</a:t>
            </a:r>
          </a:p>
          <a:p>
            <a:r>
              <a:rPr lang="en-US" sz="2800" dirty="0"/>
              <a:t>      a) The church building.</a:t>
            </a:r>
          </a:p>
          <a:p>
            <a:r>
              <a:rPr lang="en-US" sz="2800" dirty="0"/>
              <a:t>      b) The congregation.</a:t>
            </a:r>
          </a:p>
          <a:p>
            <a:r>
              <a:rPr lang="en-US" sz="2800" dirty="0"/>
              <a:t>      c) The church leaders or priests.</a:t>
            </a:r>
          </a:p>
          <a:p>
            <a:pPr marL="457200" indent="-457200">
              <a:buFont typeface="Arial" panose="020B0604020202020204" pitchFamily="34" charset="0"/>
              <a:buChar char="•"/>
            </a:pPr>
            <a:r>
              <a:rPr lang="en-US" sz="2800" dirty="0"/>
              <a:t>She is</a:t>
            </a:r>
            <a:r>
              <a:rPr lang="en-US" sz="2800" b="1" dirty="0"/>
              <a:t> One </a:t>
            </a:r>
            <a:r>
              <a:rPr lang="en-US" sz="2800" dirty="0"/>
              <a:t>in faith, in dogma, in thought and doctrine, and in spirituality. </a:t>
            </a:r>
          </a:p>
          <a:p>
            <a:pPr marL="457200" indent="-457200">
              <a:buFont typeface="Arial" panose="020B0604020202020204" pitchFamily="34" charset="0"/>
              <a:buChar char="•"/>
            </a:pPr>
            <a:r>
              <a:rPr lang="en-US" sz="2800" dirty="0"/>
              <a:t>She is </a:t>
            </a:r>
            <a:r>
              <a:rPr lang="en-US" sz="2800" b="1" dirty="0"/>
              <a:t>One</a:t>
            </a:r>
            <a:r>
              <a:rPr lang="en-US" sz="2800" dirty="0"/>
              <a:t> church as she is One Body and the. Head of this body is the Lord Christ. </a:t>
            </a:r>
          </a:p>
          <a:p>
            <a:pPr marL="457200" indent="-457200">
              <a:buFont typeface="Arial" panose="020B0604020202020204" pitchFamily="34" charset="0"/>
              <a:buChar char="•"/>
            </a:pPr>
            <a:r>
              <a:rPr lang="en-US" sz="2800" dirty="0"/>
              <a:t>The church is </a:t>
            </a:r>
            <a:r>
              <a:rPr lang="en-US" sz="2800" b="1" dirty="0"/>
              <a:t>One</a:t>
            </a:r>
            <a:r>
              <a:rPr lang="en-US" sz="2800" dirty="0"/>
              <a:t> as she is Christ's bride. </a:t>
            </a:r>
          </a:p>
          <a:p>
            <a:pPr marL="457200" indent="-457200">
              <a:buFont typeface="Arial" panose="020B0604020202020204" pitchFamily="34" charset="0"/>
              <a:buChar char="•"/>
            </a:pPr>
            <a:r>
              <a:rPr lang="en-US" sz="2800" dirty="0"/>
              <a:t>She is </a:t>
            </a:r>
            <a:r>
              <a:rPr lang="en-US" sz="2800" b="1" dirty="0"/>
              <a:t>One</a:t>
            </a:r>
            <a:r>
              <a:rPr lang="en-US" sz="2800" dirty="0"/>
              <a:t> Church, on earth, and in heaven. </a:t>
            </a:r>
          </a:p>
          <a:p>
            <a:r>
              <a:rPr lang="en-US" sz="2800" b="1" u="sng" dirty="0"/>
              <a:t>Holy:</a:t>
            </a:r>
          </a:p>
          <a:p>
            <a:pPr marL="457200" indent="-457200">
              <a:buFont typeface="Arial" panose="020B0604020202020204" pitchFamily="34" charset="0"/>
              <a:buChar char="•"/>
            </a:pPr>
            <a:r>
              <a:rPr lang="en-US" sz="2800" dirty="0"/>
              <a:t>She is holy by the blood of Christ. </a:t>
            </a:r>
          </a:p>
          <a:p>
            <a:pPr marL="457200" indent="-457200">
              <a:buFont typeface="Arial" panose="020B0604020202020204" pitchFamily="34" charset="0"/>
              <a:buChar char="•"/>
            </a:pPr>
            <a:r>
              <a:rPr lang="en-US" sz="2800" dirty="0"/>
              <a:t>The Church is holy in the baptism. </a:t>
            </a:r>
          </a:p>
          <a:p>
            <a:pPr marL="457200" indent="-457200">
              <a:buFont typeface="Arial" panose="020B0604020202020204" pitchFamily="34" charset="0"/>
              <a:buChar char="•"/>
            </a:pPr>
            <a:r>
              <a:rPr lang="en-US" sz="2800" dirty="0"/>
              <a:t>The church is holy in the Sacrament of the Holy Anointment.</a:t>
            </a:r>
          </a:p>
          <a:p>
            <a:pPr marL="457200" indent="-457200">
              <a:buFont typeface="Arial" panose="020B0604020202020204" pitchFamily="34" charset="0"/>
              <a:buChar char="•"/>
            </a:pPr>
            <a:r>
              <a:rPr lang="en-US" sz="2800" dirty="0"/>
              <a:t>The Church is holy because she is in God's image regarding holiness. </a:t>
            </a:r>
          </a:p>
        </p:txBody>
      </p:sp>
    </p:spTree>
    <p:extLst>
      <p:ext uri="{BB962C8B-B14F-4D97-AF65-F5344CB8AC3E}">
        <p14:creationId xmlns:p14="http://schemas.microsoft.com/office/powerpoint/2010/main" val="183958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EE357-412B-2C10-893E-EE34208C99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FE62A9-B2C3-0BA7-194A-570F985539A4}"/>
              </a:ext>
            </a:extLst>
          </p:cNvPr>
          <p:cNvSpPr txBox="1"/>
          <p:nvPr/>
        </p:nvSpPr>
        <p:spPr>
          <a:xfrm>
            <a:off x="129766" y="172015"/>
            <a:ext cx="11932467" cy="5693866"/>
          </a:xfrm>
          <a:prstGeom prst="rect">
            <a:avLst/>
          </a:prstGeom>
          <a:noFill/>
        </p:spPr>
        <p:txBody>
          <a:bodyPr wrap="square">
            <a:spAutoFit/>
          </a:bodyPr>
          <a:lstStyle/>
          <a:p>
            <a:r>
              <a:rPr lang="en-US" sz="2800" b="1" u="sng" dirty="0"/>
              <a:t>Catholic (universal):</a:t>
            </a:r>
          </a:p>
          <a:p>
            <a:pPr marL="457200" indent="-457200">
              <a:buFont typeface="Arial" panose="020B0604020202020204" pitchFamily="34" charset="0"/>
              <a:buChar char="•"/>
            </a:pPr>
            <a:r>
              <a:rPr lang="en-US" sz="2800" dirty="0"/>
              <a:t>The church is universal, gathering all believers together in the unity of faith. </a:t>
            </a:r>
          </a:p>
          <a:p>
            <a:pPr marL="457200" indent="-457200">
              <a:buFont typeface="Arial" panose="020B0604020202020204" pitchFamily="34" charset="0"/>
              <a:buChar char="•"/>
            </a:pPr>
            <a:r>
              <a:rPr lang="en-US" sz="2800" dirty="0"/>
              <a:t> This universal church brought together ,the Jews and the gentiles, as well as all nationalities, peoples, and tongues in one faith. </a:t>
            </a:r>
          </a:p>
          <a:p>
            <a:pPr marL="457200" indent="-457200">
              <a:buFont typeface="Arial" panose="020B0604020202020204" pitchFamily="34" charset="0"/>
              <a:buChar char="•"/>
            </a:pPr>
            <a:r>
              <a:rPr lang="en-US" sz="2800" dirty="0"/>
              <a:t>Nowadays, due to differences in faith among churches, it has become difficult to hold an ecumenical council for the Universal Church.</a:t>
            </a:r>
          </a:p>
          <a:p>
            <a:r>
              <a:rPr lang="en-US" sz="2800" b="1" u="sng" dirty="0"/>
              <a:t>apostolic church:</a:t>
            </a:r>
          </a:p>
          <a:p>
            <a:pPr marL="457200" indent="-457200">
              <a:buFont typeface="Arial" panose="020B0604020202020204" pitchFamily="34" charset="0"/>
              <a:buChar char="•"/>
            </a:pPr>
            <a:r>
              <a:rPr lang="en-US" sz="2800" dirty="0"/>
              <a:t>The term "apostolic" signifies two meanings: </a:t>
            </a:r>
          </a:p>
          <a:p>
            <a:pPr marL="1371600" lvl="2" indent="-457200">
              <a:buFont typeface="Wingdings" panose="05000000000000000000" pitchFamily="2" charset="2"/>
              <a:buChar char="v"/>
            </a:pPr>
            <a:r>
              <a:rPr lang="en-US" sz="2800" dirty="0"/>
              <a:t>a church founded by the apostles, and</a:t>
            </a:r>
          </a:p>
          <a:p>
            <a:pPr marL="1371600" lvl="2" indent="-457200">
              <a:buFont typeface="Wingdings" panose="05000000000000000000" pitchFamily="2" charset="2"/>
              <a:buChar char="v"/>
            </a:pPr>
            <a:r>
              <a:rPr lang="en-US" sz="2800" dirty="0"/>
              <a:t>she follows the teachings of the apostles, not opposing these teachings. </a:t>
            </a:r>
            <a:r>
              <a:rPr lang="en-US" sz="2800" dirty="0">
                <a:highlight>
                  <a:srgbClr val="00FF00"/>
                </a:highlight>
              </a:rPr>
              <a:t>"having been built on the foundation of the apostles and prophets, Jesus Christ Himself being the chief cornerstone" (Eph. 2: 20).</a:t>
            </a:r>
          </a:p>
          <a:p>
            <a:pPr lvl="2"/>
            <a:r>
              <a:rPr lang="en-US" sz="2800" dirty="0"/>
              <a:t> </a:t>
            </a:r>
          </a:p>
        </p:txBody>
      </p:sp>
    </p:spTree>
    <p:extLst>
      <p:ext uri="{BB962C8B-B14F-4D97-AF65-F5344CB8AC3E}">
        <p14:creationId xmlns:p14="http://schemas.microsoft.com/office/powerpoint/2010/main" val="166567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812DE-69B3-256D-EA75-436A85419084}"/>
              </a:ext>
            </a:extLst>
          </p:cNvPr>
          <p:cNvSpPr txBox="1"/>
          <p:nvPr/>
        </p:nvSpPr>
        <p:spPr>
          <a:xfrm>
            <a:off x="304800" y="1"/>
            <a:ext cx="11753850" cy="6494085"/>
          </a:xfrm>
          <a:prstGeom prst="rect">
            <a:avLst/>
          </a:prstGeom>
          <a:noFill/>
        </p:spPr>
        <p:txBody>
          <a:bodyPr wrap="square">
            <a:spAutoFit/>
          </a:bodyPr>
          <a:lstStyle/>
          <a:p>
            <a:pPr marL="342900" indent="-342900">
              <a:buFont typeface="Wingdings" panose="05000000000000000000" pitchFamily="2" charset="2"/>
              <a:buChar char="q"/>
            </a:pPr>
            <a:r>
              <a:rPr lang="en-US" sz="2600" b="1" dirty="0"/>
              <a:t>In the Orthodox Church, the creed is usually called The Symbol of Faith which means literally the “bringing together” and the “expression” or “confession” of the faith.</a:t>
            </a:r>
          </a:p>
          <a:p>
            <a:pPr marL="342900" indent="-342900">
              <a:buFont typeface="Wingdings" panose="05000000000000000000" pitchFamily="2" charset="2"/>
              <a:buChar char="q"/>
            </a:pPr>
            <a:r>
              <a:rPr lang="en-US" sz="2600" b="1" dirty="0"/>
              <a:t>The word creed comes from the Latin (credo) which means “I believe.”</a:t>
            </a:r>
          </a:p>
          <a:p>
            <a:pPr marL="342900" indent="-342900">
              <a:buFont typeface="Wingdings" panose="05000000000000000000" pitchFamily="2" charset="2"/>
              <a:buChar char="q"/>
            </a:pPr>
            <a:r>
              <a:rPr lang="en-US" sz="2600" b="1" dirty="0"/>
              <a:t>One Creed has been formulated by Ecumenical Council of Nicaea in the year </a:t>
            </a:r>
            <a:r>
              <a:rPr lang="en-US" sz="2600" b="1" u="sng" dirty="0">
                <a:highlight>
                  <a:srgbClr val="FFFF00"/>
                </a:highlight>
              </a:rPr>
              <a:t>325 A.D. </a:t>
            </a:r>
          </a:p>
          <a:p>
            <a:pPr marL="457200" indent="-457200">
              <a:buFont typeface="Wingdings" panose="05000000000000000000" pitchFamily="2" charset="2"/>
              <a:buChar char="q"/>
            </a:pPr>
            <a:r>
              <a:rPr lang="en-US" sz="2600" b="1" dirty="0"/>
              <a:t>The Creed was validated by an ecumenical council formed of representatives of all the churches in the world. </a:t>
            </a:r>
          </a:p>
          <a:p>
            <a:pPr marL="342900" indent="-342900">
              <a:buFont typeface="Wingdings" panose="05000000000000000000" pitchFamily="2" charset="2"/>
              <a:buChar char="q"/>
            </a:pPr>
            <a:r>
              <a:rPr lang="en-US" sz="2600" b="1" dirty="0"/>
              <a:t>The Coptic church was represented in this council by Pope Alexander, the nineteenth patriarch of Alexandria, accompanied by his deacon Athanasius who formulated all the items of the Creed.</a:t>
            </a:r>
          </a:p>
          <a:p>
            <a:pPr marL="342900" indent="-342900">
              <a:buFont typeface="Wingdings" panose="05000000000000000000" pitchFamily="2" charset="2"/>
              <a:buChar char="q"/>
            </a:pPr>
            <a:r>
              <a:rPr lang="en-US" sz="2600" b="1" dirty="0"/>
              <a:t>The part on the Divinity of the Holy Spirit has been added in the Ecumenical Council of Constantinople held in </a:t>
            </a:r>
            <a:r>
              <a:rPr lang="en-US" sz="2600" b="1" u="sng" dirty="0">
                <a:highlight>
                  <a:srgbClr val="FFFF00"/>
                </a:highlight>
              </a:rPr>
              <a:t>381 A.D. </a:t>
            </a:r>
            <a:r>
              <a:rPr lang="en-US" sz="2600" b="1" dirty="0"/>
              <a:t>to refute </a:t>
            </a:r>
            <a:r>
              <a:rPr lang="en-US" sz="2600" b="1" dirty="0" err="1"/>
              <a:t>Macdonius</a:t>
            </a:r>
            <a:r>
              <a:rPr lang="en-US" sz="2600" b="1" dirty="0"/>
              <a:t>' heresy which denied the Divinity of the Holy Spirit. </a:t>
            </a:r>
          </a:p>
          <a:p>
            <a:pPr marL="342900" indent="-342900">
              <a:buFont typeface="Wingdings" panose="05000000000000000000" pitchFamily="2" charset="2"/>
              <a:buChar char="q"/>
            </a:pPr>
            <a:r>
              <a:rPr lang="en-US" sz="2600" b="1" dirty="0"/>
              <a:t>Any denomination that does not believe in the Creed as a whole, cannot be considered Christian</a:t>
            </a:r>
          </a:p>
        </p:txBody>
      </p:sp>
    </p:spTree>
    <p:extLst>
      <p:ext uri="{BB962C8B-B14F-4D97-AF65-F5344CB8AC3E}">
        <p14:creationId xmlns:p14="http://schemas.microsoft.com/office/powerpoint/2010/main" val="108056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E5815-A0DF-6BD2-6468-64CF638174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D12081-1F27-F483-A0F4-A69BFC9638D7}"/>
              </a:ext>
            </a:extLst>
          </p:cNvPr>
          <p:cNvSpPr txBox="1"/>
          <p:nvPr/>
        </p:nvSpPr>
        <p:spPr>
          <a:xfrm>
            <a:off x="129766" y="172015"/>
            <a:ext cx="11932467" cy="5693866"/>
          </a:xfrm>
          <a:prstGeom prst="rect">
            <a:avLst/>
          </a:prstGeom>
          <a:noFill/>
        </p:spPr>
        <p:txBody>
          <a:bodyPr wrap="square">
            <a:spAutoFit/>
          </a:bodyPr>
          <a:lstStyle/>
          <a:p>
            <a:r>
              <a:rPr lang="en-US" sz="2800" b="1" u="sng" dirty="0"/>
              <a:t>We confess one baptism for the remission of sins:</a:t>
            </a:r>
          </a:p>
          <a:p>
            <a:pPr marL="457200" indent="-457200">
              <a:buFont typeface="Arial" panose="020B0604020202020204" pitchFamily="34" charset="0"/>
              <a:buChar char="•"/>
            </a:pPr>
            <a:r>
              <a:rPr lang="en-US" sz="2800" dirty="0"/>
              <a:t>Baptism is the first Church Sacrament, by which a believer becomes a member of the church. </a:t>
            </a:r>
          </a:p>
          <a:p>
            <a:pPr marL="457200" indent="-457200">
              <a:buFont typeface="Arial" panose="020B0604020202020204" pitchFamily="34" charset="0"/>
              <a:buChar char="•"/>
            </a:pPr>
            <a:r>
              <a:rPr lang="en-US" sz="2800" dirty="0"/>
              <a:t>As St. Peter said, "Repent and let every one of you be baptized in the name of Jesus Christ for the remission of sins" (Acts 2: 37, 38).</a:t>
            </a:r>
          </a:p>
          <a:p>
            <a:pPr marL="457200" indent="-457200">
              <a:buFont typeface="Arial" panose="020B0604020202020204" pitchFamily="34" charset="0"/>
              <a:buChar char="•"/>
            </a:pPr>
            <a:r>
              <a:rPr lang="en-US" sz="2800" dirty="0"/>
              <a:t>" Most assuredly, I say to you, unless one is born of water and the Spirit, he cannot enter the kingdom of God“ (John 3: 5). </a:t>
            </a:r>
          </a:p>
          <a:p>
            <a:pPr marL="457200" indent="-457200">
              <a:buFont typeface="Arial" panose="020B0604020202020204" pitchFamily="34" charset="0"/>
              <a:buChar char="•"/>
            </a:pPr>
            <a:r>
              <a:rPr lang="en-US" sz="2800" dirty="0"/>
              <a:t>It is one baptism, but should:</a:t>
            </a:r>
          </a:p>
          <a:p>
            <a:pPr marL="914400" lvl="1" indent="-457200">
              <a:buFont typeface="Wingdings" panose="05000000000000000000" pitchFamily="2" charset="2"/>
              <a:buChar char="Ø"/>
            </a:pPr>
            <a:r>
              <a:rPr lang="en-US" sz="2800" dirty="0"/>
              <a:t>    One sound faith</a:t>
            </a:r>
          </a:p>
          <a:p>
            <a:pPr marL="914400" lvl="1" indent="-457200">
              <a:buFont typeface="Wingdings" panose="05000000000000000000" pitchFamily="2" charset="2"/>
              <a:buChar char="Ø"/>
            </a:pPr>
            <a:r>
              <a:rPr lang="en-US" sz="2800" dirty="0"/>
              <a:t>    Be perfected by a recognized priest </a:t>
            </a:r>
          </a:p>
          <a:p>
            <a:pPr marL="914400" lvl="1" indent="-457200">
              <a:buFont typeface="Wingdings" panose="05000000000000000000" pitchFamily="2" charset="2"/>
              <a:buChar char="Ø"/>
            </a:pPr>
            <a:r>
              <a:rPr lang="en-US" sz="2800" dirty="0"/>
              <a:t>    Be perfected in a sound way</a:t>
            </a:r>
          </a:p>
          <a:p>
            <a:pPr marL="914400" lvl="1" indent="-457200">
              <a:buFont typeface="Wingdings" panose="05000000000000000000" pitchFamily="2" charset="2"/>
              <a:buChar char="Ø"/>
            </a:pPr>
            <a:r>
              <a:rPr lang="en-US" sz="2800" dirty="0"/>
              <a:t>    Not repeated</a:t>
            </a:r>
          </a:p>
          <a:p>
            <a:pPr lvl="3"/>
            <a:r>
              <a:rPr lang="en-US" sz="2800" dirty="0"/>
              <a:t> </a:t>
            </a:r>
          </a:p>
        </p:txBody>
      </p:sp>
    </p:spTree>
    <p:extLst>
      <p:ext uri="{BB962C8B-B14F-4D97-AF65-F5344CB8AC3E}">
        <p14:creationId xmlns:p14="http://schemas.microsoft.com/office/powerpoint/2010/main" val="248541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C67D0-6228-1C4D-35DF-98EF2ACA73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ADA35F-8BFC-1126-27AC-6CDCA6D05E43}"/>
              </a:ext>
            </a:extLst>
          </p:cNvPr>
          <p:cNvSpPr txBox="1"/>
          <p:nvPr/>
        </p:nvSpPr>
        <p:spPr>
          <a:xfrm>
            <a:off x="129766" y="172015"/>
            <a:ext cx="11932467" cy="6986528"/>
          </a:xfrm>
          <a:prstGeom prst="rect">
            <a:avLst/>
          </a:prstGeom>
          <a:noFill/>
        </p:spPr>
        <p:txBody>
          <a:bodyPr wrap="square">
            <a:spAutoFit/>
          </a:bodyPr>
          <a:lstStyle/>
          <a:p>
            <a:r>
              <a:rPr lang="en-US" sz="2800" b="1" u="sng" dirty="0"/>
              <a:t>We look for the resurrection of the dead:</a:t>
            </a:r>
          </a:p>
          <a:p>
            <a:pPr marL="457200" indent="-457200">
              <a:buFont typeface="Arial" panose="020B0604020202020204" pitchFamily="34" charset="0"/>
              <a:buChar char="•"/>
            </a:pPr>
            <a:r>
              <a:rPr lang="en-US" sz="2800" dirty="0"/>
              <a:t>We believe in the resurrection of all the dead: righteous and sinners. </a:t>
            </a:r>
          </a:p>
          <a:p>
            <a:pPr marL="457200" indent="-457200">
              <a:buFont typeface="Arial" panose="020B0604020202020204" pitchFamily="34" charset="0"/>
              <a:buChar char="•"/>
            </a:pPr>
            <a:r>
              <a:rPr lang="en-US" sz="2800" dirty="0"/>
              <a:t>We shall rise in spiritual heavenly bodies.</a:t>
            </a:r>
          </a:p>
          <a:p>
            <a:pPr marL="457200" indent="-457200">
              <a:buFont typeface="Arial" panose="020B0604020202020204" pitchFamily="34" charset="0"/>
              <a:buChar char="•"/>
            </a:pPr>
            <a:r>
              <a:rPr lang="en-US" sz="2800" dirty="0"/>
              <a:t>“For the Son of Man will come in the glory of His Father with His angels, and then He will reward each according to his works. “ Mathew 16:27</a:t>
            </a:r>
          </a:p>
          <a:p>
            <a:pPr marL="457200" indent="-457200">
              <a:buFont typeface="Arial" panose="020B0604020202020204" pitchFamily="34" charset="0"/>
              <a:buChar char="•"/>
            </a:pPr>
            <a:r>
              <a:rPr lang="en-US" sz="2800" dirty="0"/>
              <a:t>So, three serious events will take place successively, namely: </a:t>
            </a:r>
          </a:p>
          <a:p>
            <a:r>
              <a:rPr lang="en-US" sz="2800" dirty="0"/>
              <a:t>1. The Second Coming of our Lord Jesus Christ.</a:t>
            </a:r>
          </a:p>
          <a:p>
            <a:r>
              <a:rPr lang="en-US" sz="2800" dirty="0"/>
              <a:t>2. The resurrection of the dead</a:t>
            </a:r>
          </a:p>
          <a:p>
            <a:r>
              <a:rPr lang="en-US" sz="2800" dirty="0"/>
              <a:t>3. The general Judgment</a:t>
            </a:r>
            <a:endParaRPr lang="en-US" sz="2800" b="1" u="sng" dirty="0"/>
          </a:p>
          <a:p>
            <a:r>
              <a:rPr lang="en-US" sz="2800" b="1" u="sng" dirty="0"/>
              <a:t>and the life of the coming age. Amen:</a:t>
            </a:r>
          </a:p>
          <a:p>
            <a:pPr marL="457200" indent="-457200">
              <a:buFont typeface="Arial" panose="020B0604020202020204" pitchFamily="34" charset="0"/>
              <a:buChar char="•"/>
            </a:pPr>
            <a:r>
              <a:rPr lang="en-US" sz="2800" dirty="0"/>
              <a:t>Will begin in the </a:t>
            </a:r>
            <a:r>
              <a:rPr lang="en-US" sz="2800" dirty="0">
                <a:highlight>
                  <a:srgbClr val="00FF00"/>
                </a:highlight>
              </a:rPr>
              <a:t>heavenly Jerusalem </a:t>
            </a:r>
            <a:r>
              <a:rPr lang="en-US" sz="2800" dirty="0"/>
              <a:t>where God will dwell with men</a:t>
            </a:r>
          </a:p>
          <a:p>
            <a:pPr marL="457200" indent="-457200">
              <a:buFont typeface="Arial" panose="020B0604020202020204" pitchFamily="34" charset="0"/>
              <a:buChar char="•"/>
            </a:pPr>
            <a:r>
              <a:rPr lang="en-US" sz="2800" dirty="0"/>
              <a:t>The righteous who wait in Paradise will move to that City.</a:t>
            </a:r>
          </a:p>
          <a:p>
            <a:pPr marL="457200" indent="-457200">
              <a:buFont typeface="Arial" panose="020B0604020202020204" pitchFamily="34" charset="0"/>
              <a:buChar char="•"/>
            </a:pPr>
            <a:r>
              <a:rPr lang="en-US" sz="2800" dirty="0"/>
              <a:t>There shall be no more death , nor sorrow, nor crying, nor pain ,for the former things have passed away, and He who sits on the throne says, .. Behold, I make all things new“ (Rev. 21: 4, 5). </a:t>
            </a:r>
          </a:p>
          <a:p>
            <a:pPr lvl="3"/>
            <a:r>
              <a:rPr lang="en-US" sz="2800" dirty="0"/>
              <a:t> </a:t>
            </a:r>
          </a:p>
        </p:txBody>
      </p:sp>
    </p:spTree>
    <p:extLst>
      <p:ext uri="{BB962C8B-B14F-4D97-AF65-F5344CB8AC3E}">
        <p14:creationId xmlns:p14="http://schemas.microsoft.com/office/powerpoint/2010/main" val="2765938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2" name="Straight Connector 4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descr="Question marks in a line and one question mark is lit">
            <a:extLst>
              <a:ext uri="{FF2B5EF4-FFF2-40B4-BE49-F238E27FC236}">
                <a16:creationId xmlns:a16="http://schemas.microsoft.com/office/drawing/2014/main" id="{F487DF48-889C-6D1D-CF41-3516DA1CDC61}"/>
              </a:ext>
            </a:extLst>
          </p:cNvPr>
          <p:cNvPicPr>
            <a:picLocks noChangeAspect="1"/>
          </p:cNvPicPr>
          <p:nvPr/>
        </p:nvPicPr>
        <p:blipFill>
          <a:blip r:embed="rId3"/>
          <a:srcRect l="4984" r="49899" b="-1"/>
          <a:stretch/>
        </p:blipFill>
        <p:spPr>
          <a:xfrm>
            <a:off x="1886791" y="640080"/>
            <a:ext cx="3770082" cy="5577840"/>
          </a:xfrm>
          <a:prstGeom prst="rect">
            <a:avLst/>
          </a:prstGeom>
        </p:spPr>
      </p:pic>
      <p:sp>
        <p:nvSpPr>
          <p:cNvPr id="46" name="Rectangle 4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A31C306-EC1D-3E27-4147-A1D4E760C601}"/>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b="1">
                <a:solidFill>
                  <a:srgbClr val="FFFFFF"/>
                </a:solidFill>
              </a:rPr>
              <a:t>Questions??</a:t>
            </a:r>
          </a:p>
        </p:txBody>
      </p:sp>
      <p:sp>
        <p:nvSpPr>
          <p:cNvPr id="48" name="Rectangle 4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592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0C120-CD1F-721B-4E6E-01AACFC62252}"/>
              </a:ext>
            </a:extLst>
          </p:cNvPr>
          <p:cNvSpPr txBox="1"/>
          <p:nvPr/>
        </p:nvSpPr>
        <p:spPr>
          <a:xfrm>
            <a:off x="180975" y="285750"/>
            <a:ext cx="11715750" cy="5693866"/>
          </a:xfrm>
          <a:prstGeom prst="rect">
            <a:avLst/>
          </a:prstGeom>
          <a:noFill/>
        </p:spPr>
        <p:txBody>
          <a:bodyPr wrap="square">
            <a:spAutoFit/>
          </a:bodyPr>
          <a:lstStyle/>
          <a:p>
            <a:r>
              <a:rPr lang="en-US" sz="3600" b="1" u="sng" dirty="0"/>
              <a:t>The Creed includes the following main facts of the faith:</a:t>
            </a:r>
          </a:p>
          <a:p>
            <a:r>
              <a:rPr lang="en-US" sz="3200" dirty="0"/>
              <a:t>1. The Unity of God. The Creed starts with the words "</a:t>
            </a:r>
            <a:r>
              <a:rPr lang="en-US" sz="3200" dirty="0">
                <a:highlight>
                  <a:srgbClr val="FFFF00"/>
                </a:highlight>
              </a:rPr>
              <a:t>Truly</a:t>
            </a:r>
            <a:r>
              <a:rPr lang="en-US" sz="3200" dirty="0"/>
              <a:t> we     believe in One God".</a:t>
            </a:r>
          </a:p>
          <a:p>
            <a:r>
              <a:rPr lang="en-US" sz="3200" dirty="0"/>
              <a:t>2. The Holy Trinity. </a:t>
            </a:r>
          </a:p>
          <a:p>
            <a:r>
              <a:rPr lang="en-US" sz="3200" dirty="0"/>
              <a:t>3. The Incarnation, Redemption, and Salvation.</a:t>
            </a:r>
          </a:p>
          <a:p>
            <a:r>
              <a:rPr lang="en-US" sz="3200" dirty="0"/>
              <a:t>4. Baptism for the Remission of Sins.</a:t>
            </a:r>
          </a:p>
          <a:p>
            <a:r>
              <a:rPr lang="en-US" sz="3200" dirty="0"/>
              <a:t>5. The Resurrection of the Dead and the Life to Come in Eternity</a:t>
            </a:r>
          </a:p>
          <a:p>
            <a:r>
              <a:rPr lang="en-US" sz="3200" dirty="0"/>
              <a:t>6. The Second Coming of Christ for judgment.</a:t>
            </a:r>
          </a:p>
          <a:p>
            <a:r>
              <a:rPr lang="en-US" sz="3200" dirty="0"/>
              <a:t>7. The One Holy Catholic Apostolic Church. </a:t>
            </a: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35117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8C8765-42B7-B097-615E-E722733C9E5E}"/>
              </a:ext>
            </a:extLst>
          </p:cNvPr>
          <p:cNvSpPr txBox="1"/>
          <p:nvPr/>
        </p:nvSpPr>
        <p:spPr>
          <a:xfrm>
            <a:off x="161925" y="266700"/>
            <a:ext cx="11344275" cy="6801862"/>
          </a:xfrm>
          <a:prstGeom prst="rect">
            <a:avLst/>
          </a:prstGeom>
          <a:noFill/>
        </p:spPr>
        <p:txBody>
          <a:bodyPr wrap="square">
            <a:spAutoFit/>
          </a:bodyPr>
          <a:lstStyle/>
          <a:p>
            <a:r>
              <a:rPr lang="en-US" sz="2000" b="1" dirty="0">
                <a:highlight>
                  <a:srgbClr val="FFFF00"/>
                </a:highlight>
              </a:rPr>
              <a:t>We believe in one God,</a:t>
            </a:r>
          </a:p>
          <a:p>
            <a:endParaRPr lang="en-US" sz="2000" b="1" dirty="0"/>
          </a:p>
          <a:p>
            <a:r>
              <a:rPr lang="en-US" sz="2000" b="1" dirty="0">
                <a:highlight>
                  <a:srgbClr val="00FFFF"/>
                </a:highlight>
              </a:rPr>
              <a:t>God the Father the Pantocrator who created heaven and earth, and all things seen and unseen.</a:t>
            </a:r>
          </a:p>
          <a:p>
            <a:endParaRPr lang="en-US" sz="2000" b="1" dirty="0"/>
          </a:p>
          <a:p>
            <a:r>
              <a:rPr lang="en-US" sz="2000" b="1" dirty="0">
                <a:highlight>
                  <a:srgbClr val="00FF00"/>
                </a:highlight>
              </a:rPr>
              <a:t>We believe in one Lord Jesus Christ, the Only-Begotten Son of God, begotten of the Father before all ages; Light of Light, true God of true God, begotten not created, of one essence with the Father, by whom all things were made; Who for us men and for our salvation came down from heaven, and was incarnate of the Holy spirit and the Virgin Mary and became Man. And He was crucified for us under Pontius Pilate, suffered and was buried. And on the third day He rose from the dead, according to the scriptures, ascended to the heavens; He sits at the right hand of his Father, and He is coming again in His glory to judge the living and the dead, Whose kingdom shall have no end.</a:t>
            </a:r>
          </a:p>
          <a:p>
            <a:endParaRPr lang="en-US" sz="2000" b="1" dirty="0"/>
          </a:p>
          <a:p>
            <a:r>
              <a:rPr lang="en-US" sz="2000" b="1" dirty="0">
                <a:highlight>
                  <a:srgbClr val="FF0000"/>
                </a:highlight>
              </a:rPr>
              <a:t>Yes, we believe in the Holy Spirit, the Lord, the Life-Giver, Who proceeds from the Father, Who with the Father and the Son is worshipped and glorified, who spoke by the prophets.</a:t>
            </a:r>
          </a:p>
          <a:p>
            <a:endParaRPr lang="en-US" sz="2000" b="1" dirty="0"/>
          </a:p>
          <a:p>
            <a:r>
              <a:rPr lang="en-US" sz="2000" b="1" dirty="0">
                <a:highlight>
                  <a:srgbClr val="C0C0C0"/>
                </a:highlight>
              </a:rPr>
              <a:t>And in one holy, catholic and apostolic church. </a:t>
            </a:r>
          </a:p>
          <a:p>
            <a:endParaRPr lang="en-US" sz="2000" b="1" dirty="0"/>
          </a:p>
          <a:p>
            <a:r>
              <a:rPr lang="en-US" sz="2000" b="1" dirty="0">
                <a:highlight>
                  <a:srgbClr val="00FFFF"/>
                </a:highlight>
              </a:rPr>
              <a:t>We confess one baptism for the remission of sins.</a:t>
            </a:r>
          </a:p>
          <a:p>
            <a:endParaRPr lang="en-US" sz="2000" dirty="0"/>
          </a:p>
          <a:p>
            <a:r>
              <a:rPr lang="en-US" sz="2000" b="1" dirty="0">
                <a:highlight>
                  <a:srgbClr val="00FF00"/>
                </a:highlight>
              </a:rPr>
              <a:t>We look for the resurrection of the dead, and the life of the coming age. Amen</a:t>
            </a:r>
          </a:p>
          <a:p>
            <a:endParaRPr lang="en-US" dirty="0"/>
          </a:p>
          <a:p>
            <a:endParaRPr lang="en-US" dirty="0"/>
          </a:p>
        </p:txBody>
      </p:sp>
    </p:spTree>
    <p:extLst>
      <p:ext uri="{BB962C8B-B14F-4D97-AF65-F5344CB8AC3E}">
        <p14:creationId xmlns:p14="http://schemas.microsoft.com/office/powerpoint/2010/main" val="108837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E1BAE5-CDE1-FA9D-2EA3-EAE643E57176}"/>
              </a:ext>
            </a:extLst>
          </p:cNvPr>
          <p:cNvSpPr txBox="1"/>
          <p:nvPr/>
        </p:nvSpPr>
        <p:spPr>
          <a:xfrm>
            <a:off x="338138" y="181957"/>
            <a:ext cx="11515724" cy="11356955"/>
          </a:xfrm>
          <a:prstGeom prst="rect">
            <a:avLst/>
          </a:prstGeom>
          <a:noFill/>
        </p:spPr>
        <p:txBody>
          <a:bodyPr wrap="square">
            <a:spAutoFit/>
          </a:bodyPr>
          <a:lstStyle/>
          <a:p>
            <a:r>
              <a:rPr lang="en-US" sz="2800" b="1" u="sng" dirty="0"/>
              <a:t>We believe:</a:t>
            </a:r>
          </a:p>
          <a:p>
            <a:pPr marL="457200" indent="-457200">
              <a:buFont typeface="Arial" panose="020B0604020202020204" pitchFamily="34" charset="0"/>
              <a:buChar char="•"/>
            </a:pPr>
            <a:r>
              <a:rPr lang="en-US" sz="2800" dirty="0"/>
              <a:t>Faith includes belief, trust, conviction and complete acceptance with the mind and heart. </a:t>
            </a:r>
          </a:p>
          <a:p>
            <a:pPr marL="457200" indent="-457200">
              <a:buFont typeface="Arial" panose="020B0604020202020204" pitchFamily="34" charset="0"/>
              <a:buChar char="•"/>
            </a:pPr>
            <a:r>
              <a:rPr lang="en-US" sz="2800" dirty="0"/>
              <a:t>Faith does not contradict with the intellect but is above its level.</a:t>
            </a:r>
          </a:p>
          <a:p>
            <a:pPr marL="457200" indent="-457200">
              <a:buFont typeface="Arial" panose="020B0604020202020204" pitchFamily="34" charset="0"/>
              <a:buChar char="•"/>
            </a:pPr>
            <a:r>
              <a:rPr lang="en-US" sz="2800" dirty="0"/>
              <a:t>The mind accepts what faith presents to us. </a:t>
            </a:r>
          </a:p>
          <a:p>
            <a:pPr marL="457200" indent="-457200">
              <a:buFont typeface="Arial" panose="020B0604020202020204" pitchFamily="34" charset="0"/>
              <a:buChar char="•"/>
            </a:pPr>
            <a:r>
              <a:rPr lang="en-US" sz="2800" dirty="0"/>
              <a:t>Truly we believe: It is not mere faith we inherited from our fathers or mothers who were believers, but we truly believe, with conviction in our hearts, with all truth. </a:t>
            </a:r>
          </a:p>
          <a:p>
            <a:r>
              <a:rPr lang="en-US" sz="2800" b="1" u="sng" dirty="0"/>
              <a:t>In One God:</a:t>
            </a:r>
          </a:p>
          <a:p>
            <a:pPr marL="457200" indent="-457200">
              <a:buFont typeface="Arial" panose="020B0604020202020204" pitchFamily="34" charset="0"/>
              <a:buChar char="•"/>
            </a:pPr>
            <a:r>
              <a:rPr lang="en-US" sz="2800" dirty="0"/>
              <a:t>Believing in One God is the first of the Ten Commandments. The Lord says, </a:t>
            </a:r>
            <a:r>
              <a:rPr lang="en-US" sz="2800" b="1" dirty="0"/>
              <a:t>“I am the Lord your God. You shall have no other gods before Me" </a:t>
            </a:r>
            <a:r>
              <a:rPr lang="en-US" sz="2800" dirty="0"/>
              <a:t>(Ex.20: 2,3) (</a:t>
            </a:r>
            <a:r>
              <a:rPr lang="en-US" sz="2800" dirty="0" err="1"/>
              <a:t>Deut</a:t>
            </a:r>
            <a:r>
              <a:rPr lang="en-US" sz="2800" dirty="0"/>
              <a:t> 5: 6,7).</a:t>
            </a:r>
          </a:p>
          <a:p>
            <a:pPr marL="285750" indent="-285750">
              <a:buFont typeface="Arial" panose="020B0604020202020204" pitchFamily="34" charset="0"/>
              <a:buChar char="•"/>
            </a:pPr>
            <a:r>
              <a:rPr lang="en-US" sz="2800" dirty="0"/>
              <a:t>And St. James the apostle says, </a:t>
            </a:r>
            <a:r>
              <a:rPr lang="en-US" sz="2800" b="1" dirty="0"/>
              <a:t>"You believe that there is one God, You do well. Even the demons believe and tremble!“ </a:t>
            </a:r>
            <a:r>
              <a:rPr lang="en-US" sz="2800" dirty="0"/>
              <a:t>(James 2:19).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450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378D6D-2162-D05E-4105-7BBBA8FE8C3F}"/>
              </a:ext>
            </a:extLst>
          </p:cNvPr>
          <p:cNvSpPr txBox="1"/>
          <p:nvPr/>
        </p:nvSpPr>
        <p:spPr>
          <a:xfrm>
            <a:off x="242888" y="83820"/>
            <a:ext cx="11706224" cy="11264622"/>
          </a:xfrm>
          <a:prstGeom prst="rect">
            <a:avLst/>
          </a:prstGeom>
          <a:noFill/>
        </p:spPr>
        <p:txBody>
          <a:bodyPr wrap="square">
            <a:spAutoFit/>
          </a:bodyPr>
          <a:lstStyle/>
          <a:p>
            <a:r>
              <a:rPr lang="en-US" sz="2800" b="1" u="sng" dirty="0"/>
              <a:t>God The Father:</a:t>
            </a:r>
          </a:p>
          <a:p>
            <a:pPr marL="457200" indent="-457200">
              <a:buFont typeface="Wingdings" panose="05000000000000000000" pitchFamily="2" charset="2"/>
              <a:buChar char="§"/>
            </a:pPr>
            <a:r>
              <a:rPr lang="en-US" sz="2800" dirty="0"/>
              <a:t>The Creed speaks about each Person (hypostasis) of the Holy Trinity separately, starting with the Father. </a:t>
            </a:r>
          </a:p>
          <a:p>
            <a:pPr marL="457200" indent="-457200">
              <a:buFont typeface="Wingdings" panose="05000000000000000000" pitchFamily="2" charset="2"/>
              <a:buChar char="§"/>
            </a:pPr>
            <a:r>
              <a:rPr lang="en-US" sz="2800" dirty="0"/>
              <a:t>God the Father is the Father in the Holy Trinity (The origin)</a:t>
            </a:r>
          </a:p>
          <a:p>
            <a:pPr marL="457200" indent="-457200">
              <a:buFont typeface="Wingdings" panose="05000000000000000000" pitchFamily="2" charset="2"/>
              <a:buChar char="§"/>
            </a:pPr>
            <a:r>
              <a:rPr lang="en-US" sz="2800" dirty="0"/>
              <a:t>"No one has seen God at anytime. The only begotten Son, who is in the bosom of the Father, He has declared Him“</a:t>
            </a:r>
          </a:p>
          <a:p>
            <a:r>
              <a:rPr lang="en-US" sz="2800" b="1" u="sng" dirty="0"/>
              <a:t>The Pantocrator (The Almighty):</a:t>
            </a:r>
          </a:p>
          <a:p>
            <a:pPr marL="457200" indent="-457200">
              <a:buFont typeface="Wingdings" panose="05000000000000000000" pitchFamily="2" charset="2"/>
              <a:buChar char="§"/>
            </a:pPr>
            <a:r>
              <a:rPr lang="en-US" sz="2800" dirty="0"/>
              <a:t>He governs all the creation, nothing is out of His control </a:t>
            </a:r>
          </a:p>
          <a:p>
            <a:pPr marL="457200" indent="-457200">
              <a:buFont typeface="Wingdings" panose="05000000000000000000" pitchFamily="2" charset="2"/>
              <a:buChar char="§"/>
            </a:pPr>
            <a:r>
              <a:rPr lang="en-US" sz="2800" dirty="0"/>
              <a:t>God, out of His extreme mercy and compassion, granted us a free will.</a:t>
            </a:r>
          </a:p>
          <a:p>
            <a:pPr marL="457200" indent="-457200">
              <a:buFont typeface="Wingdings" panose="05000000000000000000" pitchFamily="2" charset="2"/>
              <a:buChar char="§"/>
            </a:pPr>
            <a:r>
              <a:rPr lang="en-US" sz="2800" dirty="0"/>
              <a:t> There is a difference between God’s intent and God's permission. </a:t>
            </a:r>
          </a:p>
          <a:p>
            <a:pPr marL="457200" indent="-457200">
              <a:buFont typeface="Wingdings" panose="05000000000000000000" pitchFamily="2" charset="2"/>
              <a:buChar char="§"/>
            </a:pPr>
            <a:r>
              <a:rPr lang="en-US" sz="2800" dirty="0"/>
              <a:t>God's intent is ultimately good; however, He gives rational creatures power to act within limits. </a:t>
            </a:r>
          </a:p>
          <a:p>
            <a:pPr marL="457200" indent="-457200">
              <a:buFont typeface="Wingdings" panose="05000000000000000000" pitchFamily="2" charset="2"/>
              <a:buChar char="§"/>
            </a:pPr>
            <a:r>
              <a:rPr lang="en-US" sz="2800" dirty="0"/>
              <a:t>God may also interfere and stop the work of the wicked. </a:t>
            </a:r>
          </a:p>
          <a:p>
            <a:pPr marL="457200" indent="-457200">
              <a:buFont typeface="Wingdings" panose="05000000000000000000" pitchFamily="2" charset="2"/>
              <a:buChar char="§"/>
            </a:pPr>
            <a:r>
              <a:rPr lang="en-US" sz="2800" dirty="0"/>
              <a:t>God controls everything, not only the acts, but also the thoughts and intents.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68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D038F3-B931-0F8A-10A3-37496CD1935A}"/>
              </a:ext>
            </a:extLst>
          </p:cNvPr>
          <p:cNvSpPr txBox="1"/>
          <p:nvPr/>
        </p:nvSpPr>
        <p:spPr>
          <a:xfrm>
            <a:off x="0" y="335845"/>
            <a:ext cx="11858624" cy="10833735"/>
          </a:xfrm>
          <a:prstGeom prst="rect">
            <a:avLst/>
          </a:prstGeom>
          <a:noFill/>
        </p:spPr>
        <p:txBody>
          <a:bodyPr wrap="square">
            <a:spAutoFit/>
          </a:bodyPr>
          <a:lstStyle/>
          <a:p>
            <a:r>
              <a:rPr lang="en-US" sz="2800" b="1" u="sng" dirty="0"/>
              <a:t>who created:</a:t>
            </a:r>
          </a:p>
          <a:p>
            <a:pPr marL="457200" indent="-457200">
              <a:buFont typeface="Wingdings" panose="05000000000000000000" pitchFamily="2" charset="2"/>
              <a:buChar char="Ø"/>
            </a:pPr>
            <a:r>
              <a:rPr lang="en-US" sz="2800" dirty="0"/>
              <a:t>The word "Creator" is an attribute of God alone. He creates from the nonexistent. </a:t>
            </a:r>
          </a:p>
          <a:p>
            <a:pPr marL="457200" indent="-457200">
              <a:buFont typeface="Wingdings" panose="05000000000000000000" pitchFamily="2" charset="2"/>
              <a:buChar char="Ø"/>
            </a:pPr>
            <a:r>
              <a:rPr lang="en-US" sz="2800" dirty="0"/>
              <a:t>Human mind can be a maker not a creator. </a:t>
            </a:r>
          </a:p>
          <a:p>
            <a:pPr marL="457200" indent="-457200">
              <a:buFont typeface="Wingdings" panose="05000000000000000000" pitchFamily="2" charset="2"/>
              <a:buChar char="Ø"/>
            </a:pPr>
            <a:r>
              <a:rPr lang="en-US" sz="2800" dirty="0"/>
              <a:t>Man made everything with the mind which God created in him.</a:t>
            </a:r>
          </a:p>
          <a:p>
            <a:pPr marL="457200" indent="-457200">
              <a:buFont typeface="Wingdings" panose="05000000000000000000" pitchFamily="2" charset="2"/>
              <a:buChar char="Ø"/>
            </a:pPr>
            <a:r>
              <a:rPr lang="en-US" sz="2800" dirty="0"/>
              <a:t>The Father created everything through the Son</a:t>
            </a:r>
          </a:p>
          <a:p>
            <a:r>
              <a:rPr lang="en-US" sz="2800" b="1" u="sng" dirty="0"/>
              <a:t>heaven and earth:</a:t>
            </a:r>
          </a:p>
          <a:p>
            <a:pPr marL="457200" indent="-457200">
              <a:buFont typeface="Wingdings" panose="05000000000000000000" pitchFamily="2" charset="2"/>
              <a:buChar char="Ø"/>
            </a:pPr>
            <a:r>
              <a:rPr lang="en-US" sz="2800" dirty="0"/>
              <a:t>The first verse of the Holy Bible says, "In the beginning God created the heavens and the earth“(Gen 1:1)</a:t>
            </a:r>
          </a:p>
          <a:p>
            <a:pPr marL="457200" indent="-457200">
              <a:buFont typeface="Wingdings" panose="05000000000000000000" pitchFamily="2" charset="2"/>
              <a:buChar char="Ø"/>
            </a:pPr>
            <a:r>
              <a:rPr lang="en-US" sz="2800" dirty="0"/>
              <a:t>St. Paul the Apostle tells us that he was caught up to the third heaven (the Paradise). The first heaven is the atmosphere surrounding the earth, which we </a:t>
            </a:r>
            <a:r>
              <a:rPr lang="en-US" sz="2800" dirty="0" err="1"/>
              <a:t>calI</a:t>
            </a:r>
            <a:r>
              <a:rPr lang="en-US" sz="2800" dirty="0"/>
              <a:t>, the heaven of the birds. The second heaven is the solar system.</a:t>
            </a:r>
          </a:p>
          <a:p>
            <a:pPr marL="457200" indent="-457200">
              <a:buFont typeface="Wingdings" panose="05000000000000000000" pitchFamily="2" charset="2"/>
              <a:buChar char="Ø"/>
            </a:pPr>
            <a:r>
              <a:rPr lang="en-US" sz="2800" dirty="0"/>
              <a:t>Above these three heavens is the "heaven of heavens" </a:t>
            </a:r>
          </a:p>
          <a:p>
            <a:pPr marL="457200" indent="-457200">
              <a:buFont typeface="Wingdings" panose="05000000000000000000" pitchFamily="2" charset="2"/>
              <a:buChar char="Ø"/>
            </a:pPr>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8665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30404-F17A-5092-97A7-52256A8C05D8}"/>
              </a:ext>
            </a:extLst>
          </p:cNvPr>
          <p:cNvSpPr txBox="1"/>
          <p:nvPr/>
        </p:nvSpPr>
        <p:spPr>
          <a:xfrm>
            <a:off x="223837" y="0"/>
            <a:ext cx="11787188" cy="6555641"/>
          </a:xfrm>
          <a:prstGeom prst="rect">
            <a:avLst/>
          </a:prstGeom>
          <a:noFill/>
        </p:spPr>
        <p:txBody>
          <a:bodyPr wrap="square">
            <a:spAutoFit/>
          </a:bodyPr>
          <a:lstStyle/>
          <a:p>
            <a:r>
              <a:rPr lang="en-US" sz="2800" b="1" u="sng" dirty="0"/>
              <a:t>and all things seen and unseen:</a:t>
            </a:r>
          </a:p>
          <a:p>
            <a:pPr marL="457200" indent="-457200">
              <a:buFont typeface="Wingdings" panose="05000000000000000000" pitchFamily="2" charset="2"/>
              <a:buChar char="§"/>
            </a:pPr>
            <a:r>
              <a:rPr lang="en-US" sz="2800" dirty="0"/>
              <a:t>Everything we can see by our own eyes, or we can't see.</a:t>
            </a:r>
          </a:p>
          <a:p>
            <a:pPr marL="457200" indent="-457200">
              <a:buFont typeface="Wingdings" panose="05000000000000000000" pitchFamily="2" charset="2"/>
              <a:buChar char="§"/>
            </a:pPr>
            <a:r>
              <a:rPr lang="en-US" sz="2800" dirty="0"/>
              <a:t>The spirits for example are among the invisible things. </a:t>
            </a:r>
          </a:p>
          <a:p>
            <a:pPr marL="457200" indent="-457200">
              <a:buFont typeface="Wingdings" panose="05000000000000000000" pitchFamily="2" charset="2"/>
              <a:buChar char="§"/>
            </a:pPr>
            <a:r>
              <a:rPr lang="en-US" sz="2800" dirty="0"/>
              <a:t>Very minute (bacteria and viruses) or very far things</a:t>
            </a:r>
          </a:p>
          <a:p>
            <a:pPr marL="457200" indent="-457200">
              <a:buFont typeface="Wingdings" panose="05000000000000000000" pitchFamily="2" charset="2"/>
              <a:buChar char="§"/>
            </a:pPr>
            <a:r>
              <a:rPr lang="en-US" sz="2800" dirty="0"/>
              <a:t>Hidden elements (underground metals, oil and natural gas)</a:t>
            </a:r>
          </a:p>
          <a:p>
            <a:pPr marL="457200" indent="-457200">
              <a:buFont typeface="Wingdings" panose="05000000000000000000" pitchFamily="2" charset="2"/>
              <a:buChar char="§"/>
            </a:pPr>
            <a:r>
              <a:rPr lang="en-US" sz="2800" dirty="0"/>
              <a:t>Mind (not brain)</a:t>
            </a:r>
          </a:p>
          <a:p>
            <a:pPr marL="457200" indent="-457200">
              <a:buFont typeface="Wingdings" panose="05000000000000000000" pitchFamily="2" charset="2"/>
              <a:buChar char="§"/>
            </a:pPr>
            <a:r>
              <a:rPr lang="en-US" sz="2800" dirty="0"/>
              <a:t>Wisdom or faith</a:t>
            </a:r>
          </a:p>
          <a:p>
            <a:endParaRPr lang="en-US" sz="2800" b="1" u="sng" dirty="0"/>
          </a:p>
          <a:p>
            <a:endParaRPr lang="en-US" sz="2800" b="1" u="sng" dirty="0"/>
          </a:p>
          <a:p>
            <a:endParaRPr lang="en-US" sz="2800" b="1" u="sng" dirty="0"/>
          </a:p>
          <a:p>
            <a:endParaRPr lang="en-US" sz="2800" b="1" u="sng" dirty="0"/>
          </a:p>
          <a:p>
            <a:endParaRPr lang="en-US" sz="2800" b="1" u="sng" dirty="0"/>
          </a:p>
          <a:p>
            <a:endParaRPr lang="en-US" sz="2800" b="1" u="sng" dirty="0"/>
          </a:p>
          <a:p>
            <a:endParaRPr lang="en-US" sz="2800" b="1" u="sng" dirty="0"/>
          </a:p>
          <a:p>
            <a:endParaRPr lang="en-US" sz="2800" b="1" u="sng" dirty="0"/>
          </a:p>
        </p:txBody>
      </p:sp>
      <p:pic>
        <p:nvPicPr>
          <p:cNvPr id="4" name="Picture 3">
            <a:extLst>
              <a:ext uri="{FF2B5EF4-FFF2-40B4-BE49-F238E27FC236}">
                <a16:creationId xmlns:a16="http://schemas.microsoft.com/office/drawing/2014/main" id="{0ADA5E0C-4F67-9DD8-921D-34FFE9391F15}"/>
              </a:ext>
            </a:extLst>
          </p:cNvPr>
          <p:cNvPicPr>
            <a:picLocks noChangeAspect="1"/>
          </p:cNvPicPr>
          <p:nvPr/>
        </p:nvPicPr>
        <p:blipFill>
          <a:blip r:embed="rId2"/>
          <a:stretch>
            <a:fillRect/>
          </a:stretch>
        </p:blipFill>
        <p:spPr>
          <a:xfrm>
            <a:off x="4486276" y="2319337"/>
            <a:ext cx="7153274" cy="3998351"/>
          </a:xfrm>
          <a:prstGeom prst="rect">
            <a:avLst/>
          </a:prstGeom>
        </p:spPr>
      </p:pic>
    </p:spTree>
    <p:extLst>
      <p:ext uri="{BB962C8B-B14F-4D97-AF65-F5344CB8AC3E}">
        <p14:creationId xmlns:p14="http://schemas.microsoft.com/office/powerpoint/2010/main" val="79733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3F2EC9-C778-F6D3-B4CB-E85E1E0E43B3}"/>
              </a:ext>
            </a:extLst>
          </p:cNvPr>
          <p:cNvSpPr txBox="1"/>
          <p:nvPr/>
        </p:nvSpPr>
        <p:spPr>
          <a:xfrm>
            <a:off x="235391" y="199176"/>
            <a:ext cx="11506954" cy="6124754"/>
          </a:xfrm>
          <a:prstGeom prst="rect">
            <a:avLst/>
          </a:prstGeom>
          <a:noFill/>
        </p:spPr>
        <p:txBody>
          <a:bodyPr wrap="square">
            <a:spAutoFit/>
          </a:bodyPr>
          <a:lstStyle/>
          <a:p>
            <a:r>
              <a:rPr lang="en-US" sz="2800" b="1" u="sng" dirty="0"/>
              <a:t>We believe in One Lord:</a:t>
            </a:r>
          </a:p>
          <a:p>
            <a:pPr marL="457200" indent="-457200">
              <a:buFont typeface="Arial" panose="020B0604020202020204" pitchFamily="34" charset="0"/>
              <a:buChar char="•"/>
            </a:pPr>
            <a:r>
              <a:rPr lang="en-US" sz="2800" dirty="0"/>
              <a:t>The word "Lord" means also "master" and "God", and when we say “O Lord" in our prayer, we mean “O God“</a:t>
            </a:r>
          </a:p>
          <a:p>
            <a:pPr marL="457200" indent="-457200">
              <a:buFont typeface="Arial" panose="020B0604020202020204" pitchFamily="34" charset="0"/>
              <a:buChar char="•"/>
            </a:pPr>
            <a:r>
              <a:rPr lang="en-US" sz="2800" dirty="0"/>
              <a:t>Christ is called also "Lord of the Sabbath" (Mt. 12: 8)</a:t>
            </a:r>
          </a:p>
          <a:p>
            <a:pPr marL="457200" indent="-457200">
              <a:buFont typeface="Arial" panose="020B0604020202020204" pitchFamily="34" charset="0"/>
              <a:buChar char="•"/>
            </a:pPr>
            <a:r>
              <a:rPr lang="en-US" sz="2800" dirty="0"/>
              <a:t>Christ is not only entitled "Lord" but also the Lord of Lords (Rev. 19:16). </a:t>
            </a:r>
          </a:p>
          <a:p>
            <a:r>
              <a:rPr lang="en-US" sz="2800" b="1" u="sng" dirty="0"/>
              <a:t>Jesus Christ:</a:t>
            </a:r>
          </a:p>
          <a:p>
            <a:pPr marL="457200" indent="-457200">
              <a:buFont typeface="Arial" panose="020B0604020202020204" pitchFamily="34" charset="0"/>
              <a:buChar char="•"/>
            </a:pPr>
            <a:r>
              <a:rPr lang="en-US" sz="2800" dirty="0"/>
              <a:t>The word "Jesus" means "savior“</a:t>
            </a:r>
          </a:p>
          <a:p>
            <a:pPr marL="457200" indent="-457200">
              <a:buFont typeface="Arial" panose="020B0604020202020204" pitchFamily="34" charset="0"/>
              <a:buChar char="•"/>
            </a:pPr>
            <a:r>
              <a:rPr lang="en-US" sz="2800" dirty="0"/>
              <a:t>"you shall call His name Jesus, for He will save His people from their sins" (Mt. 1: 21). </a:t>
            </a:r>
          </a:p>
          <a:p>
            <a:pPr marL="457200" indent="-457200">
              <a:buFont typeface="Arial" panose="020B0604020202020204" pitchFamily="34" charset="0"/>
              <a:buChar char="•"/>
            </a:pPr>
            <a:r>
              <a:rPr lang="en-US" sz="2800" dirty="0"/>
              <a:t>The word "Christ", literally means </a:t>
            </a:r>
            <a:r>
              <a:rPr lang="en-US" sz="2800" dirty="0">
                <a:highlight>
                  <a:srgbClr val="FFFF00"/>
                </a:highlight>
              </a:rPr>
              <a:t>anointed,</a:t>
            </a:r>
            <a:r>
              <a:rPr lang="en-US" sz="2800" dirty="0"/>
              <a:t> it refers to His mission as King, Priest, and Prophet.</a:t>
            </a:r>
          </a:p>
          <a:p>
            <a:pPr marL="457200" indent="-457200">
              <a:buFont typeface="Arial" panose="020B0604020202020204" pitchFamily="34" charset="0"/>
              <a:buChar char="•"/>
            </a:pPr>
            <a:r>
              <a:rPr lang="en-US" sz="2800" dirty="0"/>
              <a:t> Our Lord Jesus Christ, He is not just an anointed one like the others but Christ or ''Messiah'' as they used to call Him.</a:t>
            </a:r>
          </a:p>
          <a:p>
            <a:pPr marL="457200" indent="-457200">
              <a:buFont typeface="Arial" panose="020B0604020202020204" pitchFamily="34" charset="0"/>
              <a:buChar char="•"/>
            </a:pPr>
            <a:r>
              <a:rPr lang="en-US" sz="2800" dirty="0"/>
              <a:t>Humanity and Divinity </a:t>
            </a:r>
          </a:p>
        </p:txBody>
      </p:sp>
    </p:spTree>
    <p:extLst>
      <p:ext uri="{BB962C8B-B14F-4D97-AF65-F5344CB8AC3E}">
        <p14:creationId xmlns:p14="http://schemas.microsoft.com/office/powerpoint/2010/main" val="119613248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451</TotalTime>
  <Words>2891</Words>
  <Application>Microsoft Office PowerPoint</Application>
  <PresentationFormat>Widescreen</PresentationFormat>
  <Paragraphs>257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Calibri Light</vt:lpstr>
      <vt:lpstr>system-ui</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Mamdouh William</dc:creator>
  <cp:lastModifiedBy>Mamdouh William</cp:lastModifiedBy>
  <cp:revision>2</cp:revision>
  <dcterms:created xsi:type="dcterms:W3CDTF">2024-11-26T03:04:09Z</dcterms:created>
  <dcterms:modified xsi:type="dcterms:W3CDTF">2024-12-01T04:40:46Z</dcterms:modified>
</cp:coreProperties>
</file>